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257" r:id="rId3"/>
    <p:sldId id="258" r:id="rId4"/>
    <p:sldId id="267" r:id="rId5"/>
    <p:sldId id="266" r:id="rId6"/>
    <p:sldId id="260" r:id="rId7"/>
    <p:sldId id="270" r:id="rId8"/>
    <p:sldId id="259" r:id="rId9"/>
    <p:sldId id="271" r:id="rId10"/>
    <p:sldId id="274" r:id="rId11"/>
    <p:sldId id="275" r:id="rId12"/>
    <p:sldId id="344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309" r:id="rId22"/>
    <p:sldId id="310" r:id="rId23"/>
    <p:sldId id="312" r:id="rId24"/>
    <p:sldId id="317" r:id="rId25"/>
    <p:sldId id="313" r:id="rId26"/>
    <p:sldId id="316" r:id="rId27"/>
    <p:sldId id="314" r:id="rId28"/>
    <p:sldId id="269" r:id="rId29"/>
    <p:sldId id="318" r:id="rId30"/>
    <p:sldId id="321" r:id="rId31"/>
    <p:sldId id="322" r:id="rId32"/>
    <p:sldId id="323" r:id="rId33"/>
    <p:sldId id="324" r:id="rId34"/>
    <p:sldId id="262" r:id="rId35"/>
    <p:sldId id="264" r:id="rId36"/>
    <p:sldId id="265" r:id="rId37"/>
    <p:sldId id="263" r:id="rId38"/>
    <p:sldId id="261" r:id="rId39"/>
    <p:sldId id="273" r:id="rId40"/>
    <p:sldId id="293" r:id="rId41"/>
    <p:sldId id="294" r:id="rId42"/>
    <p:sldId id="295" r:id="rId43"/>
    <p:sldId id="286" r:id="rId44"/>
    <p:sldId id="296" r:id="rId45"/>
    <p:sldId id="297" r:id="rId46"/>
    <p:sldId id="300" r:id="rId47"/>
    <p:sldId id="285" r:id="rId48"/>
    <p:sldId id="301" r:id="rId49"/>
    <p:sldId id="298" r:id="rId50"/>
    <p:sldId id="289" r:id="rId51"/>
    <p:sldId id="287" r:id="rId52"/>
    <p:sldId id="288" r:id="rId53"/>
    <p:sldId id="292" r:id="rId54"/>
    <p:sldId id="303" r:id="rId55"/>
    <p:sldId id="290" r:id="rId56"/>
    <p:sldId id="302" r:id="rId57"/>
    <p:sldId id="329" r:id="rId58"/>
    <p:sldId id="304" r:id="rId59"/>
    <p:sldId id="327" r:id="rId60"/>
    <p:sldId id="328" r:id="rId61"/>
    <p:sldId id="306" r:id="rId62"/>
    <p:sldId id="326" r:id="rId63"/>
    <p:sldId id="325" r:id="rId64"/>
    <p:sldId id="308" r:id="rId65"/>
    <p:sldId id="332" r:id="rId66"/>
    <p:sldId id="330" r:id="rId67"/>
    <p:sldId id="336" r:id="rId68"/>
    <p:sldId id="333" r:id="rId69"/>
    <p:sldId id="331" r:id="rId70"/>
    <p:sldId id="335" r:id="rId71"/>
    <p:sldId id="334" r:id="rId72"/>
    <p:sldId id="337" r:id="rId73"/>
    <p:sldId id="338" r:id="rId74"/>
    <p:sldId id="339" r:id="rId75"/>
    <p:sldId id="340" r:id="rId76"/>
    <p:sldId id="341" r:id="rId77"/>
    <p:sldId id="343" r:id="rId78"/>
    <p:sldId id="346" r:id="rId79"/>
    <p:sldId id="347" r:id="rId80"/>
    <p:sldId id="348" r:id="rId81"/>
    <p:sldId id="349" r:id="rId8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6721DEA-5689-4C35-A72F-8FA59C7BD0F1}">
          <p14:sldIdLst>
            <p14:sldId id="256"/>
            <p14:sldId id="257"/>
            <p14:sldId id="258"/>
            <p14:sldId id="267"/>
            <p14:sldId id="266"/>
            <p14:sldId id="260"/>
            <p14:sldId id="270"/>
            <p14:sldId id="259"/>
            <p14:sldId id="271"/>
            <p14:sldId id="274"/>
            <p14:sldId id="275"/>
            <p14:sldId id="344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309"/>
            <p14:sldId id="310"/>
            <p14:sldId id="312"/>
            <p14:sldId id="317"/>
            <p14:sldId id="313"/>
            <p14:sldId id="316"/>
            <p14:sldId id="314"/>
            <p14:sldId id="269"/>
            <p14:sldId id="318"/>
            <p14:sldId id="321"/>
            <p14:sldId id="322"/>
            <p14:sldId id="323"/>
            <p14:sldId id="324"/>
            <p14:sldId id="262"/>
            <p14:sldId id="264"/>
            <p14:sldId id="265"/>
            <p14:sldId id="263"/>
            <p14:sldId id="261"/>
            <p14:sldId id="273"/>
            <p14:sldId id="293"/>
            <p14:sldId id="294"/>
            <p14:sldId id="295"/>
            <p14:sldId id="286"/>
            <p14:sldId id="296"/>
            <p14:sldId id="297"/>
            <p14:sldId id="300"/>
            <p14:sldId id="285"/>
            <p14:sldId id="301"/>
            <p14:sldId id="298"/>
            <p14:sldId id="289"/>
            <p14:sldId id="287"/>
            <p14:sldId id="288"/>
            <p14:sldId id="292"/>
            <p14:sldId id="303"/>
            <p14:sldId id="290"/>
            <p14:sldId id="302"/>
            <p14:sldId id="329"/>
            <p14:sldId id="304"/>
            <p14:sldId id="327"/>
            <p14:sldId id="328"/>
            <p14:sldId id="306"/>
            <p14:sldId id="326"/>
            <p14:sldId id="325"/>
            <p14:sldId id="308"/>
            <p14:sldId id="332"/>
            <p14:sldId id="330"/>
            <p14:sldId id="336"/>
            <p14:sldId id="333"/>
            <p14:sldId id="331"/>
            <p14:sldId id="335"/>
            <p14:sldId id="334"/>
            <p14:sldId id="337"/>
            <p14:sldId id="338"/>
            <p14:sldId id="339"/>
            <p14:sldId id="340"/>
            <p14:sldId id="341"/>
            <p14:sldId id="343"/>
            <p14:sldId id="346"/>
            <p14:sldId id="347"/>
            <p14:sldId id="348"/>
            <p14:sldId id="349"/>
          </p14:sldIdLst>
        </p14:section>
        <p14:section name="Sección sin título" id="{31F49706-1B29-4354-AD44-A5F3A0547DA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18301A-74A3-4CBE-A343-FD29EED849E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CD80A44-5EC2-44EE-952D-809F811535BB}">
      <dgm:prSet/>
      <dgm:spPr/>
      <dgm:t>
        <a:bodyPr/>
        <a:lstStyle/>
        <a:p>
          <a:r>
            <a:rPr lang="es-ES" dirty="0"/>
            <a:t>Aprendizaje supervisado</a:t>
          </a:r>
          <a:endParaRPr lang="en-US" dirty="0"/>
        </a:p>
      </dgm:t>
    </dgm:pt>
    <dgm:pt modelId="{16246FE9-54A8-463E-830F-00B08CAD0F05}" type="parTrans" cxnId="{91AB71CB-8E0F-4474-B299-9477D1C7FB96}">
      <dgm:prSet/>
      <dgm:spPr/>
      <dgm:t>
        <a:bodyPr/>
        <a:lstStyle/>
        <a:p>
          <a:endParaRPr lang="en-US"/>
        </a:p>
      </dgm:t>
    </dgm:pt>
    <dgm:pt modelId="{9330DCD5-6220-461F-B059-AE3782A7041C}" type="sibTrans" cxnId="{91AB71CB-8E0F-4474-B299-9477D1C7FB96}">
      <dgm:prSet/>
      <dgm:spPr/>
      <dgm:t>
        <a:bodyPr/>
        <a:lstStyle/>
        <a:p>
          <a:endParaRPr lang="en-US"/>
        </a:p>
      </dgm:t>
    </dgm:pt>
    <dgm:pt modelId="{DEA5E5EC-C0D1-431E-B7EC-F6F6610F3225}">
      <dgm:prSet/>
      <dgm:spPr/>
      <dgm:t>
        <a:bodyPr/>
        <a:lstStyle/>
        <a:p>
          <a:endParaRPr lang="en-US" dirty="0"/>
        </a:p>
      </dgm:t>
    </dgm:pt>
    <dgm:pt modelId="{652A782D-8D0E-45FF-80C6-BE156F3CD0A9}" type="parTrans" cxnId="{04B83749-DCBD-4D23-B8A6-7591A030D4F2}">
      <dgm:prSet/>
      <dgm:spPr/>
      <dgm:t>
        <a:bodyPr/>
        <a:lstStyle/>
        <a:p>
          <a:endParaRPr lang="en-US"/>
        </a:p>
      </dgm:t>
    </dgm:pt>
    <dgm:pt modelId="{FFCD356D-C2DE-4EAF-98EB-2F48EA0D9DF0}" type="sibTrans" cxnId="{04B83749-DCBD-4D23-B8A6-7591A030D4F2}">
      <dgm:prSet/>
      <dgm:spPr/>
      <dgm:t>
        <a:bodyPr/>
        <a:lstStyle/>
        <a:p>
          <a:endParaRPr lang="en-US"/>
        </a:p>
      </dgm:t>
    </dgm:pt>
    <dgm:pt modelId="{35707F36-5E90-4D76-BAAC-C23AEC0B2A7E}">
      <dgm:prSet/>
      <dgm:spPr/>
      <dgm:t>
        <a:bodyPr/>
        <a:lstStyle/>
        <a:p>
          <a:endParaRPr lang="en-US" dirty="0"/>
        </a:p>
      </dgm:t>
    </dgm:pt>
    <dgm:pt modelId="{B0846164-F3AC-407B-BE6E-6A2ECF05E6F6}" type="sibTrans" cxnId="{A02E3CFD-0250-4AA9-8496-CC88736DB8EE}">
      <dgm:prSet/>
      <dgm:spPr/>
      <dgm:t>
        <a:bodyPr/>
        <a:lstStyle/>
        <a:p>
          <a:endParaRPr lang="en-US"/>
        </a:p>
      </dgm:t>
    </dgm:pt>
    <dgm:pt modelId="{31834CC9-9D94-48ED-874B-8140F8A03954}" type="parTrans" cxnId="{A02E3CFD-0250-4AA9-8496-CC88736DB8EE}">
      <dgm:prSet/>
      <dgm:spPr/>
      <dgm:t>
        <a:bodyPr/>
        <a:lstStyle/>
        <a:p>
          <a:endParaRPr lang="en-US"/>
        </a:p>
      </dgm:t>
    </dgm:pt>
    <dgm:pt modelId="{8580878E-9151-4D26-8FD7-B8B349C7FFD8}" type="pres">
      <dgm:prSet presAssocID="{2F18301A-74A3-4CBE-A343-FD29EED849E3}" presName="root" presStyleCnt="0">
        <dgm:presLayoutVars>
          <dgm:dir/>
          <dgm:resizeHandles val="exact"/>
        </dgm:presLayoutVars>
      </dgm:prSet>
      <dgm:spPr/>
    </dgm:pt>
    <dgm:pt modelId="{BF0BA212-2EAE-46FB-9DEC-371B5E006314}" type="pres">
      <dgm:prSet presAssocID="{0CD80A44-5EC2-44EE-952D-809F811535BB}" presName="compNode" presStyleCnt="0"/>
      <dgm:spPr/>
    </dgm:pt>
    <dgm:pt modelId="{6A4B48C7-5413-47EB-97F8-0EF295E5AC9B}" type="pres">
      <dgm:prSet presAssocID="{0CD80A44-5EC2-44EE-952D-809F811535BB}" presName="iconRect" presStyleLbl="node1" presStyleIdx="0" presStyleCnt="3"/>
      <dgm:spPr>
        <a:ln>
          <a:noFill/>
        </a:ln>
      </dgm:spPr>
    </dgm:pt>
    <dgm:pt modelId="{2CA4445C-5F49-4743-994E-C6D53506D005}" type="pres">
      <dgm:prSet presAssocID="{0CD80A44-5EC2-44EE-952D-809F811535BB}" presName="spaceRect" presStyleCnt="0"/>
      <dgm:spPr/>
    </dgm:pt>
    <dgm:pt modelId="{13CC11D5-367A-495A-8350-4E0F591E1DE3}" type="pres">
      <dgm:prSet presAssocID="{0CD80A44-5EC2-44EE-952D-809F811535BB}" presName="textRect" presStyleLbl="revTx" presStyleIdx="0" presStyleCnt="3">
        <dgm:presLayoutVars>
          <dgm:chMax val="1"/>
          <dgm:chPref val="1"/>
        </dgm:presLayoutVars>
      </dgm:prSet>
      <dgm:spPr/>
    </dgm:pt>
    <dgm:pt modelId="{0E84A9A1-9EE4-4B30-A357-F9F32BE8A74C}" type="pres">
      <dgm:prSet presAssocID="{9330DCD5-6220-461F-B059-AE3782A7041C}" presName="sibTrans" presStyleCnt="0"/>
      <dgm:spPr/>
    </dgm:pt>
    <dgm:pt modelId="{179F600B-D26F-4579-B55C-2D6F99D8CC00}" type="pres">
      <dgm:prSet presAssocID="{35707F36-5E90-4D76-BAAC-C23AEC0B2A7E}" presName="compNode" presStyleCnt="0"/>
      <dgm:spPr/>
    </dgm:pt>
    <dgm:pt modelId="{EF6A096E-EFD7-4302-BCBF-DC7417BFCB4A}" type="pres">
      <dgm:prSet presAssocID="{35707F36-5E90-4D76-BAAC-C23AEC0B2A7E}" presName="iconRect" presStyleLbl="node1" presStyleIdx="1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prstGeom prst="snip1Rect">
          <a:avLst/>
        </a:prstGeom>
        <a:noFill/>
        <a:ln>
          <a:noFill/>
        </a:ln>
      </dgm:spPr>
    </dgm:pt>
    <dgm:pt modelId="{8497FFA8-FE96-4F25-AB76-FA818C866AE7}" type="pres">
      <dgm:prSet presAssocID="{35707F36-5E90-4D76-BAAC-C23AEC0B2A7E}" presName="spaceRect" presStyleCnt="0"/>
      <dgm:spPr/>
    </dgm:pt>
    <dgm:pt modelId="{EAFB0490-1A08-47A9-B97B-E485BAFC443E}" type="pres">
      <dgm:prSet presAssocID="{35707F36-5E90-4D76-BAAC-C23AEC0B2A7E}" presName="textRect" presStyleLbl="revTx" presStyleIdx="1" presStyleCnt="3" custLinFactNeighborX="3380">
        <dgm:presLayoutVars>
          <dgm:chMax val="1"/>
          <dgm:chPref val="1"/>
        </dgm:presLayoutVars>
      </dgm:prSet>
      <dgm:spPr/>
    </dgm:pt>
    <dgm:pt modelId="{0C0F8E8C-825A-4432-A8ED-00FBBDBD4C90}" type="pres">
      <dgm:prSet presAssocID="{B0846164-F3AC-407B-BE6E-6A2ECF05E6F6}" presName="sibTrans" presStyleCnt="0"/>
      <dgm:spPr/>
    </dgm:pt>
    <dgm:pt modelId="{3675DF43-50BE-4794-8066-605274E0499B}" type="pres">
      <dgm:prSet presAssocID="{DEA5E5EC-C0D1-431E-B7EC-F6F6610F3225}" presName="compNode" presStyleCnt="0"/>
      <dgm:spPr/>
    </dgm:pt>
    <dgm:pt modelId="{2E40D153-36A0-4138-B999-5848763875B9}" type="pres">
      <dgm:prSet presAssocID="{DEA5E5EC-C0D1-431E-B7EC-F6F6610F3225}" presName="iconRect" presStyleLbl="node1" presStyleIdx="2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2D2F612B-F317-4B0C-A9A7-43D81AC8463C}" type="pres">
      <dgm:prSet presAssocID="{DEA5E5EC-C0D1-431E-B7EC-F6F6610F3225}" presName="spaceRect" presStyleCnt="0"/>
      <dgm:spPr/>
    </dgm:pt>
    <dgm:pt modelId="{82A79FC8-376F-4F93-8CB3-516CDDF14FB1}" type="pres">
      <dgm:prSet presAssocID="{DEA5E5EC-C0D1-431E-B7EC-F6F6610F322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E612E39-7B34-4540-B4D6-F7DAD12004DC}" type="presOf" srcId="{35707F36-5E90-4D76-BAAC-C23AEC0B2A7E}" destId="{EAFB0490-1A08-47A9-B97B-E485BAFC443E}" srcOrd="0" destOrd="0" presId="urn:microsoft.com/office/officeart/2018/2/layout/IconLabelList"/>
    <dgm:cxn modelId="{DAC36B39-9C5A-4236-9F8D-155226A9D8A9}" type="presOf" srcId="{DEA5E5EC-C0D1-431E-B7EC-F6F6610F3225}" destId="{82A79FC8-376F-4F93-8CB3-516CDDF14FB1}" srcOrd="0" destOrd="0" presId="urn:microsoft.com/office/officeart/2018/2/layout/IconLabelList"/>
    <dgm:cxn modelId="{04B83749-DCBD-4D23-B8A6-7591A030D4F2}" srcId="{2F18301A-74A3-4CBE-A343-FD29EED849E3}" destId="{DEA5E5EC-C0D1-431E-B7EC-F6F6610F3225}" srcOrd="2" destOrd="0" parTransId="{652A782D-8D0E-45FF-80C6-BE156F3CD0A9}" sibTransId="{FFCD356D-C2DE-4EAF-98EB-2F48EA0D9DF0}"/>
    <dgm:cxn modelId="{83AC5C80-E1BC-4BB2-B18A-95B9031172E4}" type="presOf" srcId="{0CD80A44-5EC2-44EE-952D-809F811535BB}" destId="{13CC11D5-367A-495A-8350-4E0F591E1DE3}" srcOrd="0" destOrd="0" presId="urn:microsoft.com/office/officeart/2018/2/layout/IconLabelList"/>
    <dgm:cxn modelId="{ABDA3581-74D6-4A12-8DA7-2556F51F6736}" type="presOf" srcId="{2F18301A-74A3-4CBE-A343-FD29EED849E3}" destId="{8580878E-9151-4D26-8FD7-B8B349C7FFD8}" srcOrd="0" destOrd="0" presId="urn:microsoft.com/office/officeart/2018/2/layout/IconLabelList"/>
    <dgm:cxn modelId="{91AB71CB-8E0F-4474-B299-9477D1C7FB96}" srcId="{2F18301A-74A3-4CBE-A343-FD29EED849E3}" destId="{0CD80A44-5EC2-44EE-952D-809F811535BB}" srcOrd="0" destOrd="0" parTransId="{16246FE9-54A8-463E-830F-00B08CAD0F05}" sibTransId="{9330DCD5-6220-461F-B059-AE3782A7041C}"/>
    <dgm:cxn modelId="{A02E3CFD-0250-4AA9-8496-CC88736DB8EE}" srcId="{2F18301A-74A3-4CBE-A343-FD29EED849E3}" destId="{35707F36-5E90-4D76-BAAC-C23AEC0B2A7E}" srcOrd="1" destOrd="0" parTransId="{31834CC9-9D94-48ED-874B-8140F8A03954}" sibTransId="{B0846164-F3AC-407B-BE6E-6A2ECF05E6F6}"/>
    <dgm:cxn modelId="{6A25CF3A-3865-4D32-86A0-060B2CE4A2C9}" type="presParOf" srcId="{8580878E-9151-4D26-8FD7-B8B349C7FFD8}" destId="{BF0BA212-2EAE-46FB-9DEC-371B5E006314}" srcOrd="0" destOrd="0" presId="urn:microsoft.com/office/officeart/2018/2/layout/IconLabelList"/>
    <dgm:cxn modelId="{8CBC13B7-5079-4931-9255-841836BB58E2}" type="presParOf" srcId="{BF0BA212-2EAE-46FB-9DEC-371B5E006314}" destId="{6A4B48C7-5413-47EB-97F8-0EF295E5AC9B}" srcOrd="0" destOrd="0" presId="urn:microsoft.com/office/officeart/2018/2/layout/IconLabelList"/>
    <dgm:cxn modelId="{9B95DBB5-1D41-4E33-B21D-9317204C9BE5}" type="presParOf" srcId="{BF0BA212-2EAE-46FB-9DEC-371B5E006314}" destId="{2CA4445C-5F49-4743-994E-C6D53506D005}" srcOrd="1" destOrd="0" presId="urn:microsoft.com/office/officeart/2018/2/layout/IconLabelList"/>
    <dgm:cxn modelId="{6638C888-BF61-4005-8288-FC44975A87B4}" type="presParOf" srcId="{BF0BA212-2EAE-46FB-9DEC-371B5E006314}" destId="{13CC11D5-367A-495A-8350-4E0F591E1DE3}" srcOrd="2" destOrd="0" presId="urn:microsoft.com/office/officeart/2018/2/layout/IconLabelList"/>
    <dgm:cxn modelId="{183B833F-BAD4-450E-BF2E-D3B52B443F23}" type="presParOf" srcId="{8580878E-9151-4D26-8FD7-B8B349C7FFD8}" destId="{0E84A9A1-9EE4-4B30-A357-F9F32BE8A74C}" srcOrd="1" destOrd="0" presId="urn:microsoft.com/office/officeart/2018/2/layout/IconLabelList"/>
    <dgm:cxn modelId="{646E7A95-5857-4261-A16E-B0976F014631}" type="presParOf" srcId="{8580878E-9151-4D26-8FD7-B8B349C7FFD8}" destId="{179F600B-D26F-4579-B55C-2D6F99D8CC00}" srcOrd="2" destOrd="0" presId="urn:microsoft.com/office/officeart/2018/2/layout/IconLabelList"/>
    <dgm:cxn modelId="{16492BFB-27AE-4C7E-B053-4CF8403AB689}" type="presParOf" srcId="{179F600B-D26F-4579-B55C-2D6F99D8CC00}" destId="{EF6A096E-EFD7-4302-BCBF-DC7417BFCB4A}" srcOrd="0" destOrd="0" presId="urn:microsoft.com/office/officeart/2018/2/layout/IconLabelList"/>
    <dgm:cxn modelId="{1281C039-132E-49B0-877F-D279C501E392}" type="presParOf" srcId="{179F600B-D26F-4579-B55C-2D6F99D8CC00}" destId="{8497FFA8-FE96-4F25-AB76-FA818C866AE7}" srcOrd="1" destOrd="0" presId="urn:microsoft.com/office/officeart/2018/2/layout/IconLabelList"/>
    <dgm:cxn modelId="{79FC3C5B-8AC6-43C7-B719-98493684650A}" type="presParOf" srcId="{179F600B-D26F-4579-B55C-2D6F99D8CC00}" destId="{EAFB0490-1A08-47A9-B97B-E485BAFC443E}" srcOrd="2" destOrd="0" presId="urn:microsoft.com/office/officeart/2018/2/layout/IconLabelList"/>
    <dgm:cxn modelId="{352E56F4-68C6-4DC3-88E9-EF294465CF8F}" type="presParOf" srcId="{8580878E-9151-4D26-8FD7-B8B349C7FFD8}" destId="{0C0F8E8C-825A-4432-A8ED-00FBBDBD4C90}" srcOrd="3" destOrd="0" presId="urn:microsoft.com/office/officeart/2018/2/layout/IconLabelList"/>
    <dgm:cxn modelId="{3F054459-B082-418D-A4EF-83B932208AEB}" type="presParOf" srcId="{8580878E-9151-4D26-8FD7-B8B349C7FFD8}" destId="{3675DF43-50BE-4794-8066-605274E0499B}" srcOrd="4" destOrd="0" presId="urn:microsoft.com/office/officeart/2018/2/layout/IconLabelList"/>
    <dgm:cxn modelId="{23D254B9-5E29-4D40-839A-22517267E99C}" type="presParOf" srcId="{3675DF43-50BE-4794-8066-605274E0499B}" destId="{2E40D153-36A0-4138-B999-5848763875B9}" srcOrd="0" destOrd="0" presId="urn:microsoft.com/office/officeart/2018/2/layout/IconLabelList"/>
    <dgm:cxn modelId="{F5E77BCD-A05C-4AD6-8B87-1C09E3FE8B17}" type="presParOf" srcId="{3675DF43-50BE-4794-8066-605274E0499B}" destId="{2D2F612B-F317-4B0C-A9A7-43D81AC8463C}" srcOrd="1" destOrd="0" presId="urn:microsoft.com/office/officeart/2018/2/layout/IconLabelList"/>
    <dgm:cxn modelId="{13CADCEE-E157-4998-97B9-034FB5C03DEF}" type="presParOf" srcId="{3675DF43-50BE-4794-8066-605274E0499B}" destId="{82A79FC8-376F-4F93-8CB3-516CDDF14FB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18301A-74A3-4CBE-A343-FD29EED849E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CD80A44-5EC2-44EE-952D-809F811535BB}">
      <dgm:prSet/>
      <dgm:spPr/>
      <dgm:t>
        <a:bodyPr/>
        <a:lstStyle/>
        <a:p>
          <a:r>
            <a:rPr lang="es-ES" dirty="0"/>
            <a:t>Aprendizaje supervisado</a:t>
          </a:r>
          <a:endParaRPr lang="en-US" dirty="0"/>
        </a:p>
      </dgm:t>
    </dgm:pt>
    <dgm:pt modelId="{16246FE9-54A8-463E-830F-00B08CAD0F05}" type="parTrans" cxnId="{91AB71CB-8E0F-4474-B299-9477D1C7FB96}">
      <dgm:prSet/>
      <dgm:spPr/>
      <dgm:t>
        <a:bodyPr/>
        <a:lstStyle/>
        <a:p>
          <a:endParaRPr lang="en-US"/>
        </a:p>
      </dgm:t>
    </dgm:pt>
    <dgm:pt modelId="{9330DCD5-6220-461F-B059-AE3782A7041C}" type="sibTrans" cxnId="{91AB71CB-8E0F-4474-B299-9477D1C7FB96}">
      <dgm:prSet/>
      <dgm:spPr/>
      <dgm:t>
        <a:bodyPr/>
        <a:lstStyle/>
        <a:p>
          <a:endParaRPr lang="en-US"/>
        </a:p>
      </dgm:t>
    </dgm:pt>
    <dgm:pt modelId="{35707F36-5E90-4D76-BAAC-C23AEC0B2A7E}">
      <dgm:prSet/>
      <dgm:spPr/>
      <dgm:t>
        <a:bodyPr/>
        <a:lstStyle/>
        <a:p>
          <a:r>
            <a:rPr lang="es-ES" dirty="0"/>
            <a:t>Aprendizaje no supervisado</a:t>
          </a:r>
          <a:endParaRPr lang="en-US" dirty="0"/>
        </a:p>
      </dgm:t>
    </dgm:pt>
    <dgm:pt modelId="{31834CC9-9D94-48ED-874B-8140F8A03954}" type="parTrans" cxnId="{A02E3CFD-0250-4AA9-8496-CC88736DB8EE}">
      <dgm:prSet/>
      <dgm:spPr/>
      <dgm:t>
        <a:bodyPr/>
        <a:lstStyle/>
        <a:p>
          <a:endParaRPr lang="en-US"/>
        </a:p>
      </dgm:t>
    </dgm:pt>
    <dgm:pt modelId="{B0846164-F3AC-407B-BE6E-6A2ECF05E6F6}" type="sibTrans" cxnId="{A02E3CFD-0250-4AA9-8496-CC88736DB8EE}">
      <dgm:prSet/>
      <dgm:spPr/>
      <dgm:t>
        <a:bodyPr/>
        <a:lstStyle/>
        <a:p>
          <a:endParaRPr lang="en-US"/>
        </a:p>
      </dgm:t>
    </dgm:pt>
    <dgm:pt modelId="{DEA5E5EC-C0D1-431E-B7EC-F6F6610F3225}">
      <dgm:prSet/>
      <dgm:spPr/>
      <dgm:t>
        <a:bodyPr/>
        <a:lstStyle/>
        <a:p>
          <a:endParaRPr lang="en-US" dirty="0"/>
        </a:p>
      </dgm:t>
    </dgm:pt>
    <dgm:pt modelId="{652A782D-8D0E-45FF-80C6-BE156F3CD0A9}" type="parTrans" cxnId="{04B83749-DCBD-4D23-B8A6-7591A030D4F2}">
      <dgm:prSet/>
      <dgm:spPr/>
      <dgm:t>
        <a:bodyPr/>
        <a:lstStyle/>
        <a:p>
          <a:endParaRPr lang="en-US"/>
        </a:p>
      </dgm:t>
    </dgm:pt>
    <dgm:pt modelId="{FFCD356D-C2DE-4EAF-98EB-2F48EA0D9DF0}" type="sibTrans" cxnId="{04B83749-DCBD-4D23-B8A6-7591A030D4F2}">
      <dgm:prSet/>
      <dgm:spPr/>
      <dgm:t>
        <a:bodyPr/>
        <a:lstStyle/>
        <a:p>
          <a:endParaRPr lang="en-US"/>
        </a:p>
      </dgm:t>
    </dgm:pt>
    <dgm:pt modelId="{8580878E-9151-4D26-8FD7-B8B349C7FFD8}" type="pres">
      <dgm:prSet presAssocID="{2F18301A-74A3-4CBE-A343-FD29EED849E3}" presName="root" presStyleCnt="0">
        <dgm:presLayoutVars>
          <dgm:dir/>
          <dgm:resizeHandles val="exact"/>
        </dgm:presLayoutVars>
      </dgm:prSet>
      <dgm:spPr/>
    </dgm:pt>
    <dgm:pt modelId="{BF0BA212-2EAE-46FB-9DEC-371B5E006314}" type="pres">
      <dgm:prSet presAssocID="{0CD80A44-5EC2-44EE-952D-809F811535BB}" presName="compNode" presStyleCnt="0"/>
      <dgm:spPr/>
    </dgm:pt>
    <dgm:pt modelId="{6A4B48C7-5413-47EB-97F8-0EF295E5AC9B}" type="pres">
      <dgm:prSet presAssocID="{0CD80A44-5EC2-44EE-952D-809F811535BB}" presName="iconRect" presStyleLbl="node1" presStyleIdx="0" presStyleCnt="3"/>
      <dgm:spPr>
        <a:ln>
          <a:noFill/>
        </a:ln>
      </dgm:spPr>
    </dgm:pt>
    <dgm:pt modelId="{2CA4445C-5F49-4743-994E-C6D53506D005}" type="pres">
      <dgm:prSet presAssocID="{0CD80A44-5EC2-44EE-952D-809F811535BB}" presName="spaceRect" presStyleCnt="0"/>
      <dgm:spPr/>
    </dgm:pt>
    <dgm:pt modelId="{13CC11D5-367A-495A-8350-4E0F591E1DE3}" type="pres">
      <dgm:prSet presAssocID="{0CD80A44-5EC2-44EE-952D-809F811535BB}" presName="textRect" presStyleLbl="revTx" presStyleIdx="0" presStyleCnt="3">
        <dgm:presLayoutVars>
          <dgm:chMax val="1"/>
          <dgm:chPref val="1"/>
        </dgm:presLayoutVars>
      </dgm:prSet>
      <dgm:spPr/>
    </dgm:pt>
    <dgm:pt modelId="{0E84A9A1-9EE4-4B30-A357-F9F32BE8A74C}" type="pres">
      <dgm:prSet presAssocID="{9330DCD5-6220-461F-B059-AE3782A7041C}" presName="sibTrans" presStyleCnt="0"/>
      <dgm:spPr/>
    </dgm:pt>
    <dgm:pt modelId="{179F600B-D26F-4579-B55C-2D6F99D8CC00}" type="pres">
      <dgm:prSet presAssocID="{35707F36-5E90-4D76-BAAC-C23AEC0B2A7E}" presName="compNode" presStyleCnt="0"/>
      <dgm:spPr/>
    </dgm:pt>
    <dgm:pt modelId="{EF6A096E-EFD7-4302-BCBF-DC7417BFCB4A}" type="pres">
      <dgm:prSet presAssocID="{35707F36-5E90-4D76-BAAC-C23AEC0B2A7E}" presName="iconRect" presStyleLbl="node1" presStyleIdx="1" presStyleCnt="3"/>
      <dgm:spPr>
        <a:ln>
          <a:noFill/>
        </a:ln>
      </dgm:spPr>
    </dgm:pt>
    <dgm:pt modelId="{8497FFA8-FE96-4F25-AB76-FA818C866AE7}" type="pres">
      <dgm:prSet presAssocID="{35707F36-5E90-4D76-BAAC-C23AEC0B2A7E}" presName="spaceRect" presStyleCnt="0"/>
      <dgm:spPr/>
    </dgm:pt>
    <dgm:pt modelId="{EAFB0490-1A08-47A9-B97B-E485BAFC443E}" type="pres">
      <dgm:prSet presAssocID="{35707F36-5E90-4D76-BAAC-C23AEC0B2A7E}" presName="textRect" presStyleLbl="revTx" presStyleIdx="1" presStyleCnt="3" custLinFactNeighborX="3380">
        <dgm:presLayoutVars>
          <dgm:chMax val="1"/>
          <dgm:chPref val="1"/>
        </dgm:presLayoutVars>
      </dgm:prSet>
      <dgm:spPr/>
    </dgm:pt>
    <dgm:pt modelId="{0C0F8E8C-825A-4432-A8ED-00FBBDBD4C90}" type="pres">
      <dgm:prSet presAssocID="{B0846164-F3AC-407B-BE6E-6A2ECF05E6F6}" presName="sibTrans" presStyleCnt="0"/>
      <dgm:spPr/>
    </dgm:pt>
    <dgm:pt modelId="{3675DF43-50BE-4794-8066-605274E0499B}" type="pres">
      <dgm:prSet presAssocID="{DEA5E5EC-C0D1-431E-B7EC-F6F6610F3225}" presName="compNode" presStyleCnt="0"/>
      <dgm:spPr/>
    </dgm:pt>
    <dgm:pt modelId="{2E40D153-36A0-4138-B999-5848763875B9}" type="pres">
      <dgm:prSet presAssocID="{DEA5E5EC-C0D1-431E-B7EC-F6F6610F3225}" presName="iconRect" presStyleLbl="node1" presStyleIdx="2" presStyleCnt="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>
          <a:noFill/>
        </a:ln>
      </dgm:spPr>
    </dgm:pt>
    <dgm:pt modelId="{2D2F612B-F317-4B0C-A9A7-43D81AC8463C}" type="pres">
      <dgm:prSet presAssocID="{DEA5E5EC-C0D1-431E-B7EC-F6F6610F3225}" presName="spaceRect" presStyleCnt="0"/>
      <dgm:spPr/>
    </dgm:pt>
    <dgm:pt modelId="{82A79FC8-376F-4F93-8CB3-516CDDF14FB1}" type="pres">
      <dgm:prSet presAssocID="{DEA5E5EC-C0D1-431E-B7EC-F6F6610F322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E612E39-7B34-4540-B4D6-F7DAD12004DC}" type="presOf" srcId="{35707F36-5E90-4D76-BAAC-C23AEC0B2A7E}" destId="{EAFB0490-1A08-47A9-B97B-E485BAFC443E}" srcOrd="0" destOrd="0" presId="urn:microsoft.com/office/officeart/2018/2/layout/IconLabelList"/>
    <dgm:cxn modelId="{DAC36B39-9C5A-4236-9F8D-155226A9D8A9}" type="presOf" srcId="{DEA5E5EC-C0D1-431E-B7EC-F6F6610F3225}" destId="{82A79FC8-376F-4F93-8CB3-516CDDF14FB1}" srcOrd="0" destOrd="0" presId="urn:microsoft.com/office/officeart/2018/2/layout/IconLabelList"/>
    <dgm:cxn modelId="{04B83749-DCBD-4D23-B8A6-7591A030D4F2}" srcId="{2F18301A-74A3-4CBE-A343-FD29EED849E3}" destId="{DEA5E5EC-C0D1-431E-B7EC-F6F6610F3225}" srcOrd="2" destOrd="0" parTransId="{652A782D-8D0E-45FF-80C6-BE156F3CD0A9}" sibTransId="{FFCD356D-C2DE-4EAF-98EB-2F48EA0D9DF0}"/>
    <dgm:cxn modelId="{83AC5C80-E1BC-4BB2-B18A-95B9031172E4}" type="presOf" srcId="{0CD80A44-5EC2-44EE-952D-809F811535BB}" destId="{13CC11D5-367A-495A-8350-4E0F591E1DE3}" srcOrd="0" destOrd="0" presId="urn:microsoft.com/office/officeart/2018/2/layout/IconLabelList"/>
    <dgm:cxn modelId="{ABDA3581-74D6-4A12-8DA7-2556F51F6736}" type="presOf" srcId="{2F18301A-74A3-4CBE-A343-FD29EED849E3}" destId="{8580878E-9151-4D26-8FD7-B8B349C7FFD8}" srcOrd="0" destOrd="0" presId="urn:microsoft.com/office/officeart/2018/2/layout/IconLabelList"/>
    <dgm:cxn modelId="{91AB71CB-8E0F-4474-B299-9477D1C7FB96}" srcId="{2F18301A-74A3-4CBE-A343-FD29EED849E3}" destId="{0CD80A44-5EC2-44EE-952D-809F811535BB}" srcOrd="0" destOrd="0" parTransId="{16246FE9-54A8-463E-830F-00B08CAD0F05}" sibTransId="{9330DCD5-6220-461F-B059-AE3782A7041C}"/>
    <dgm:cxn modelId="{A02E3CFD-0250-4AA9-8496-CC88736DB8EE}" srcId="{2F18301A-74A3-4CBE-A343-FD29EED849E3}" destId="{35707F36-5E90-4D76-BAAC-C23AEC0B2A7E}" srcOrd="1" destOrd="0" parTransId="{31834CC9-9D94-48ED-874B-8140F8A03954}" sibTransId="{B0846164-F3AC-407B-BE6E-6A2ECF05E6F6}"/>
    <dgm:cxn modelId="{6A25CF3A-3865-4D32-86A0-060B2CE4A2C9}" type="presParOf" srcId="{8580878E-9151-4D26-8FD7-B8B349C7FFD8}" destId="{BF0BA212-2EAE-46FB-9DEC-371B5E006314}" srcOrd="0" destOrd="0" presId="urn:microsoft.com/office/officeart/2018/2/layout/IconLabelList"/>
    <dgm:cxn modelId="{8CBC13B7-5079-4931-9255-841836BB58E2}" type="presParOf" srcId="{BF0BA212-2EAE-46FB-9DEC-371B5E006314}" destId="{6A4B48C7-5413-47EB-97F8-0EF295E5AC9B}" srcOrd="0" destOrd="0" presId="urn:microsoft.com/office/officeart/2018/2/layout/IconLabelList"/>
    <dgm:cxn modelId="{9B95DBB5-1D41-4E33-B21D-9317204C9BE5}" type="presParOf" srcId="{BF0BA212-2EAE-46FB-9DEC-371B5E006314}" destId="{2CA4445C-5F49-4743-994E-C6D53506D005}" srcOrd="1" destOrd="0" presId="urn:microsoft.com/office/officeart/2018/2/layout/IconLabelList"/>
    <dgm:cxn modelId="{6638C888-BF61-4005-8288-FC44975A87B4}" type="presParOf" srcId="{BF0BA212-2EAE-46FB-9DEC-371B5E006314}" destId="{13CC11D5-367A-495A-8350-4E0F591E1DE3}" srcOrd="2" destOrd="0" presId="urn:microsoft.com/office/officeart/2018/2/layout/IconLabelList"/>
    <dgm:cxn modelId="{183B833F-BAD4-450E-BF2E-D3B52B443F23}" type="presParOf" srcId="{8580878E-9151-4D26-8FD7-B8B349C7FFD8}" destId="{0E84A9A1-9EE4-4B30-A357-F9F32BE8A74C}" srcOrd="1" destOrd="0" presId="urn:microsoft.com/office/officeart/2018/2/layout/IconLabelList"/>
    <dgm:cxn modelId="{646E7A95-5857-4261-A16E-B0976F014631}" type="presParOf" srcId="{8580878E-9151-4D26-8FD7-B8B349C7FFD8}" destId="{179F600B-D26F-4579-B55C-2D6F99D8CC00}" srcOrd="2" destOrd="0" presId="urn:microsoft.com/office/officeart/2018/2/layout/IconLabelList"/>
    <dgm:cxn modelId="{16492BFB-27AE-4C7E-B053-4CF8403AB689}" type="presParOf" srcId="{179F600B-D26F-4579-B55C-2D6F99D8CC00}" destId="{EF6A096E-EFD7-4302-BCBF-DC7417BFCB4A}" srcOrd="0" destOrd="0" presId="urn:microsoft.com/office/officeart/2018/2/layout/IconLabelList"/>
    <dgm:cxn modelId="{1281C039-132E-49B0-877F-D279C501E392}" type="presParOf" srcId="{179F600B-D26F-4579-B55C-2D6F99D8CC00}" destId="{8497FFA8-FE96-4F25-AB76-FA818C866AE7}" srcOrd="1" destOrd="0" presId="urn:microsoft.com/office/officeart/2018/2/layout/IconLabelList"/>
    <dgm:cxn modelId="{79FC3C5B-8AC6-43C7-B719-98493684650A}" type="presParOf" srcId="{179F600B-D26F-4579-B55C-2D6F99D8CC00}" destId="{EAFB0490-1A08-47A9-B97B-E485BAFC443E}" srcOrd="2" destOrd="0" presId="urn:microsoft.com/office/officeart/2018/2/layout/IconLabelList"/>
    <dgm:cxn modelId="{352E56F4-68C6-4DC3-88E9-EF294465CF8F}" type="presParOf" srcId="{8580878E-9151-4D26-8FD7-B8B349C7FFD8}" destId="{0C0F8E8C-825A-4432-A8ED-00FBBDBD4C90}" srcOrd="3" destOrd="0" presId="urn:microsoft.com/office/officeart/2018/2/layout/IconLabelList"/>
    <dgm:cxn modelId="{3F054459-B082-418D-A4EF-83B932208AEB}" type="presParOf" srcId="{8580878E-9151-4D26-8FD7-B8B349C7FFD8}" destId="{3675DF43-50BE-4794-8066-605274E0499B}" srcOrd="4" destOrd="0" presId="urn:microsoft.com/office/officeart/2018/2/layout/IconLabelList"/>
    <dgm:cxn modelId="{23D254B9-5E29-4D40-839A-22517267E99C}" type="presParOf" srcId="{3675DF43-50BE-4794-8066-605274E0499B}" destId="{2E40D153-36A0-4138-B999-5848763875B9}" srcOrd="0" destOrd="0" presId="urn:microsoft.com/office/officeart/2018/2/layout/IconLabelList"/>
    <dgm:cxn modelId="{F5E77BCD-A05C-4AD6-8B87-1C09E3FE8B17}" type="presParOf" srcId="{3675DF43-50BE-4794-8066-605274E0499B}" destId="{2D2F612B-F317-4B0C-A9A7-43D81AC8463C}" srcOrd="1" destOrd="0" presId="urn:microsoft.com/office/officeart/2018/2/layout/IconLabelList"/>
    <dgm:cxn modelId="{13CADCEE-E157-4998-97B9-034FB5C03DEF}" type="presParOf" srcId="{3675DF43-50BE-4794-8066-605274E0499B}" destId="{82A79FC8-376F-4F93-8CB3-516CDDF14FB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18301A-74A3-4CBE-A343-FD29EED849E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CD80A44-5EC2-44EE-952D-809F811535BB}">
      <dgm:prSet/>
      <dgm:spPr/>
      <dgm:t>
        <a:bodyPr/>
        <a:lstStyle/>
        <a:p>
          <a:r>
            <a:rPr lang="es-ES" dirty="0"/>
            <a:t>Aprendizaje supervisado</a:t>
          </a:r>
          <a:endParaRPr lang="en-US" dirty="0"/>
        </a:p>
      </dgm:t>
    </dgm:pt>
    <dgm:pt modelId="{16246FE9-54A8-463E-830F-00B08CAD0F05}" type="parTrans" cxnId="{91AB71CB-8E0F-4474-B299-9477D1C7FB96}">
      <dgm:prSet/>
      <dgm:spPr/>
      <dgm:t>
        <a:bodyPr/>
        <a:lstStyle/>
        <a:p>
          <a:endParaRPr lang="en-US"/>
        </a:p>
      </dgm:t>
    </dgm:pt>
    <dgm:pt modelId="{9330DCD5-6220-461F-B059-AE3782A7041C}" type="sibTrans" cxnId="{91AB71CB-8E0F-4474-B299-9477D1C7FB96}">
      <dgm:prSet/>
      <dgm:spPr/>
      <dgm:t>
        <a:bodyPr/>
        <a:lstStyle/>
        <a:p>
          <a:endParaRPr lang="en-US"/>
        </a:p>
      </dgm:t>
    </dgm:pt>
    <dgm:pt modelId="{35707F36-5E90-4D76-BAAC-C23AEC0B2A7E}">
      <dgm:prSet/>
      <dgm:spPr/>
      <dgm:t>
        <a:bodyPr/>
        <a:lstStyle/>
        <a:p>
          <a:r>
            <a:rPr lang="es-ES" dirty="0"/>
            <a:t>Aprendizaje no supervisado</a:t>
          </a:r>
          <a:endParaRPr lang="en-US" dirty="0"/>
        </a:p>
      </dgm:t>
    </dgm:pt>
    <dgm:pt modelId="{31834CC9-9D94-48ED-874B-8140F8A03954}" type="parTrans" cxnId="{A02E3CFD-0250-4AA9-8496-CC88736DB8EE}">
      <dgm:prSet/>
      <dgm:spPr/>
      <dgm:t>
        <a:bodyPr/>
        <a:lstStyle/>
        <a:p>
          <a:endParaRPr lang="en-US"/>
        </a:p>
      </dgm:t>
    </dgm:pt>
    <dgm:pt modelId="{B0846164-F3AC-407B-BE6E-6A2ECF05E6F6}" type="sibTrans" cxnId="{A02E3CFD-0250-4AA9-8496-CC88736DB8EE}">
      <dgm:prSet/>
      <dgm:spPr/>
      <dgm:t>
        <a:bodyPr/>
        <a:lstStyle/>
        <a:p>
          <a:endParaRPr lang="en-US"/>
        </a:p>
      </dgm:t>
    </dgm:pt>
    <dgm:pt modelId="{DEA5E5EC-C0D1-431E-B7EC-F6F6610F3225}">
      <dgm:prSet/>
      <dgm:spPr/>
      <dgm:t>
        <a:bodyPr/>
        <a:lstStyle/>
        <a:p>
          <a:r>
            <a:rPr lang="es-ES"/>
            <a:t>Aprendizaje reforzado</a:t>
          </a:r>
          <a:endParaRPr lang="en-US"/>
        </a:p>
      </dgm:t>
    </dgm:pt>
    <dgm:pt modelId="{652A782D-8D0E-45FF-80C6-BE156F3CD0A9}" type="parTrans" cxnId="{04B83749-DCBD-4D23-B8A6-7591A030D4F2}">
      <dgm:prSet/>
      <dgm:spPr/>
      <dgm:t>
        <a:bodyPr/>
        <a:lstStyle/>
        <a:p>
          <a:endParaRPr lang="en-US"/>
        </a:p>
      </dgm:t>
    </dgm:pt>
    <dgm:pt modelId="{FFCD356D-C2DE-4EAF-98EB-2F48EA0D9DF0}" type="sibTrans" cxnId="{04B83749-DCBD-4D23-B8A6-7591A030D4F2}">
      <dgm:prSet/>
      <dgm:spPr/>
      <dgm:t>
        <a:bodyPr/>
        <a:lstStyle/>
        <a:p>
          <a:endParaRPr lang="en-US"/>
        </a:p>
      </dgm:t>
    </dgm:pt>
    <dgm:pt modelId="{8580878E-9151-4D26-8FD7-B8B349C7FFD8}" type="pres">
      <dgm:prSet presAssocID="{2F18301A-74A3-4CBE-A343-FD29EED849E3}" presName="root" presStyleCnt="0">
        <dgm:presLayoutVars>
          <dgm:dir/>
          <dgm:resizeHandles val="exact"/>
        </dgm:presLayoutVars>
      </dgm:prSet>
      <dgm:spPr/>
    </dgm:pt>
    <dgm:pt modelId="{BF0BA212-2EAE-46FB-9DEC-371B5E006314}" type="pres">
      <dgm:prSet presAssocID="{0CD80A44-5EC2-44EE-952D-809F811535BB}" presName="compNode" presStyleCnt="0"/>
      <dgm:spPr/>
    </dgm:pt>
    <dgm:pt modelId="{6A4B48C7-5413-47EB-97F8-0EF295E5AC9B}" type="pres">
      <dgm:prSet presAssocID="{0CD80A44-5EC2-44EE-952D-809F811535BB}" presName="iconRect" presStyleLbl="node1" presStyleIdx="0" presStyleCnt="3"/>
      <dgm:spPr>
        <a:ln>
          <a:noFill/>
        </a:ln>
      </dgm:spPr>
    </dgm:pt>
    <dgm:pt modelId="{2CA4445C-5F49-4743-994E-C6D53506D005}" type="pres">
      <dgm:prSet presAssocID="{0CD80A44-5EC2-44EE-952D-809F811535BB}" presName="spaceRect" presStyleCnt="0"/>
      <dgm:spPr/>
    </dgm:pt>
    <dgm:pt modelId="{13CC11D5-367A-495A-8350-4E0F591E1DE3}" type="pres">
      <dgm:prSet presAssocID="{0CD80A44-5EC2-44EE-952D-809F811535BB}" presName="textRect" presStyleLbl="revTx" presStyleIdx="0" presStyleCnt="3">
        <dgm:presLayoutVars>
          <dgm:chMax val="1"/>
          <dgm:chPref val="1"/>
        </dgm:presLayoutVars>
      </dgm:prSet>
      <dgm:spPr/>
    </dgm:pt>
    <dgm:pt modelId="{0E84A9A1-9EE4-4B30-A357-F9F32BE8A74C}" type="pres">
      <dgm:prSet presAssocID="{9330DCD5-6220-461F-B059-AE3782A7041C}" presName="sibTrans" presStyleCnt="0"/>
      <dgm:spPr/>
    </dgm:pt>
    <dgm:pt modelId="{179F600B-D26F-4579-B55C-2D6F99D8CC00}" type="pres">
      <dgm:prSet presAssocID="{35707F36-5E90-4D76-BAAC-C23AEC0B2A7E}" presName="compNode" presStyleCnt="0"/>
      <dgm:spPr/>
    </dgm:pt>
    <dgm:pt modelId="{EF6A096E-EFD7-4302-BCBF-DC7417BFCB4A}" type="pres">
      <dgm:prSet presAssocID="{35707F36-5E90-4D76-BAAC-C23AEC0B2A7E}" presName="iconRect" presStyleLbl="node1" presStyleIdx="1" presStyleCnt="3"/>
      <dgm:spPr>
        <a:ln>
          <a:noFill/>
        </a:ln>
      </dgm:spPr>
    </dgm:pt>
    <dgm:pt modelId="{8497FFA8-FE96-4F25-AB76-FA818C866AE7}" type="pres">
      <dgm:prSet presAssocID="{35707F36-5E90-4D76-BAAC-C23AEC0B2A7E}" presName="spaceRect" presStyleCnt="0"/>
      <dgm:spPr/>
    </dgm:pt>
    <dgm:pt modelId="{EAFB0490-1A08-47A9-B97B-E485BAFC443E}" type="pres">
      <dgm:prSet presAssocID="{35707F36-5E90-4D76-BAAC-C23AEC0B2A7E}" presName="textRect" presStyleLbl="revTx" presStyleIdx="1" presStyleCnt="3" custLinFactNeighborX="3380">
        <dgm:presLayoutVars>
          <dgm:chMax val="1"/>
          <dgm:chPref val="1"/>
        </dgm:presLayoutVars>
      </dgm:prSet>
      <dgm:spPr/>
    </dgm:pt>
    <dgm:pt modelId="{0C0F8E8C-825A-4432-A8ED-00FBBDBD4C90}" type="pres">
      <dgm:prSet presAssocID="{B0846164-F3AC-407B-BE6E-6A2ECF05E6F6}" presName="sibTrans" presStyleCnt="0"/>
      <dgm:spPr/>
    </dgm:pt>
    <dgm:pt modelId="{3675DF43-50BE-4794-8066-605274E0499B}" type="pres">
      <dgm:prSet presAssocID="{DEA5E5EC-C0D1-431E-B7EC-F6F6610F3225}" presName="compNode" presStyleCnt="0"/>
      <dgm:spPr/>
    </dgm:pt>
    <dgm:pt modelId="{2E40D153-36A0-4138-B999-5848763875B9}" type="pres">
      <dgm:prSet presAssocID="{DEA5E5EC-C0D1-431E-B7EC-F6F6610F3225}" presName="iconRect" presStyleLbl="node1" presStyleIdx="2" presStyleCnt="3"/>
      <dgm:spPr>
        <a:ln>
          <a:noFill/>
        </a:ln>
      </dgm:spPr>
    </dgm:pt>
    <dgm:pt modelId="{2D2F612B-F317-4B0C-A9A7-43D81AC8463C}" type="pres">
      <dgm:prSet presAssocID="{DEA5E5EC-C0D1-431E-B7EC-F6F6610F3225}" presName="spaceRect" presStyleCnt="0"/>
      <dgm:spPr/>
    </dgm:pt>
    <dgm:pt modelId="{82A79FC8-376F-4F93-8CB3-516CDDF14FB1}" type="pres">
      <dgm:prSet presAssocID="{DEA5E5EC-C0D1-431E-B7EC-F6F6610F322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E612E39-7B34-4540-B4D6-F7DAD12004DC}" type="presOf" srcId="{35707F36-5E90-4D76-BAAC-C23AEC0B2A7E}" destId="{EAFB0490-1A08-47A9-B97B-E485BAFC443E}" srcOrd="0" destOrd="0" presId="urn:microsoft.com/office/officeart/2018/2/layout/IconLabelList"/>
    <dgm:cxn modelId="{DAC36B39-9C5A-4236-9F8D-155226A9D8A9}" type="presOf" srcId="{DEA5E5EC-C0D1-431E-B7EC-F6F6610F3225}" destId="{82A79FC8-376F-4F93-8CB3-516CDDF14FB1}" srcOrd="0" destOrd="0" presId="urn:microsoft.com/office/officeart/2018/2/layout/IconLabelList"/>
    <dgm:cxn modelId="{04B83749-DCBD-4D23-B8A6-7591A030D4F2}" srcId="{2F18301A-74A3-4CBE-A343-FD29EED849E3}" destId="{DEA5E5EC-C0D1-431E-B7EC-F6F6610F3225}" srcOrd="2" destOrd="0" parTransId="{652A782D-8D0E-45FF-80C6-BE156F3CD0A9}" sibTransId="{FFCD356D-C2DE-4EAF-98EB-2F48EA0D9DF0}"/>
    <dgm:cxn modelId="{83AC5C80-E1BC-4BB2-B18A-95B9031172E4}" type="presOf" srcId="{0CD80A44-5EC2-44EE-952D-809F811535BB}" destId="{13CC11D5-367A-495A-8350-4E0F591E1DE3}" srcOrd="0" destOrd="0" presId="urn:microsoft.com/office/officeart/2018/2/layout/IconLabelList"/>
    <dgm:cxn modelId="{ABDA3581-74D6-4A12-8DA7-2556F51F6736}" type="presOf" srcId="{2F18301A-74A3-4CBE-A343-FD29EED849E3}" destId="{8580878E-9151-4D26-8FD7-B8B349C7FFD8}" srcOrd="0" destOrd="0" presId="urn:microsoft.com/office/officeart/2018/2/layout/IconLabelList"/>
    <dgm:cxn modelId="{91AB71CB-8E0F-4474-B299-9477D1C7FB96}" srcId="{2F18301A-74A3-4CBE-A343-FD29EED849E3}" destId="{0CD80A44-5EC2-44EE-952D-809F811535BB}" srcOrd="0" destOrd="0" parTransId="{16246FE9-54A8-463E-830F-00B08CAD0F05}" sibTransId="{9330DCD5-6220-461F-B059-AE3782A7041C}"/>
    <dgm:cxn modelId="{A02E3CFD-0250-4AA9-8496-CC88736DB8EE}" srcId="{2F18301A-74A3-4CBE-A343-FD29EED849E3}" destId="{35707F36-5E90-4D76-BAAC-C23AEC0B2A7E}" srcOrd="1" destOrd="0" parTransId="{31834CC9-9D94-48ED-874B-8140F8A03954}" sibTransId="{B0846164-F3AC-407B-BE6E-6A2ECF05E6F6}"/>
    <dgm:cxn modelId="{6A25CF3A-3865-4D32-86A0-060B2CE4A2C9}" type="presParOf" srcId="{8580878E-9151-4D26-8FD7-B8B349C7FFD8}" destId="{BF0BA212-2EAE-46FB-9DEC-371B5E006314}" srcOrd="0" destOrd="0" presId="urn:microsoft.com/office/officeart/2018/2/layout/IconLabelList"/>
    <dgm:cxn modelId="{8CBC13B7-5079-4931-9255-841836BB58E2}" type="presParOf" srcId="{BF0BA212-2EAE-46FB-9DEC-371B5E006314}" destId="{6A4B48C7-5413-47EB-97F8-0EF295E5AC9B}" srcOrd="0" destOrd="0" presId="urn:microsoft.com/office/officeart/2018/2/layout/IconLabelList"/>
    <dgm:cxn modelId="{9B95DBB5-1D41-4E33-B21D-9317204C9BE5}" type="presParOf" srcId="{BF0BA212-2EAE-46FB-9DEC-371B5E006314}" destId="{2CA4445C-5F49-4743-994E-C6D53506D005}" srcOrd="1" destOrd="0" presId="urn:microsoft.com/office/officeart/2018/2/layout/IconLabelList"/>
    <dgm:cxn modelId="{6638C888-BF61-4005-8288-FC44975A87B4}" type="presParOf" srcId="{BF0BA212-2EAE-46FB-9DEC-371B5E006314}" destId="{13CC11D5-367A-495A-8350-4E0F591E1DE3}" srcOrd="2" destOrd="0" presId="urn:microsoft.com/office/officeart/2018/2/layout/IconLabelList"/>
    <dgm:cxn modelId="{183B833F-BAD4-450E-BF2E-D3B52B443F23}" type="presParOf" srcId="{8580878E-9151-4D26-8FD7-B8B349C7FFD8}" destId="{0E84A9A1-9EE4-4B30-A357-F9F32BE8A74C}" srcOrd="1" destOrd="0" presId="urn:microsoft.com/office/officeart/2018/2/layout/IconLabelList"/>
    <dgm:cxn modelId="{646E7A95-5857-4261-A16E-B0976F014631}" type="presParOf" srcId="{8580878E-9151-4D26-8FD7-B8B349C7FFD8}" destId="{179F600B-D26F-4579-B55C-2D6F99D8CC00}" srcOrd="2" destOrd="0" presId="urn:microsoft.com/office/officeart/2018/2/layout/IconLabelList"/>
    <dgm:cxn modelId="{16492BFB-27AE-4C7E-B053-4CF8403AB689}" type="presParOf" srcId="{179F600B-D26F-4579-B55C-2D6F99D8CC00}" destId="{EF6A096E-EFD7-4302-BCBF-DC7417BFCB4A}" srcOrd="0" destOrd="0" presId="urn:microsoft.com/office/officeart/2018/2/layout/IconLabelList"/>
    <dgm:cxn modelId="{1281C039-132E-49B0-877F-D279C501E392}" type="presParOf" srcId="{179F600B-D26F-4579-B55C-2D6F99D8CC00}" destId="{8497FFA8-FE96-4F25-AB76-FA818C866AE7}" srcOrd="1" destOrd="0" presId="urn:microsoft.com/office/officeart/2018/2/layout/IconLabelList"/>
    <dgm:cxn modelId="{79FC3C5B-8AC6-43C7-B719-98493684650A}" type="presParOf" srcId="{179F600B-D26F-4579-B55C-2D6F99D8CC00}" destId="{EAFB0490-1A08-47A9-B97B-E485BAFC443E}" srcOrd="2" destOrd="0" presId="urn:microsoft.com/office/officeart/2018/2/layout/IconLabelList"/>
    <dgm:cxn modelId="{352E56F4-68C6-4DC3-88E9-EF294465CF8F}" type="presParOf" srcId="{8580878E-9151-4D26-8FD7-B8B349C7FFD8}" destId="{0C0F8E8C-825A-4432-A8ED-00FBBDBD4C90}" srcOrd="3" destOrd="0" presId="urn:microsoft.com/office/officeart/2018/2/layout/IconLabelList"/>
    <dgm:cxn modelId="{3F054459-B082-418D-A4EF-83B932208AEB}" type="presParOf" srcId="{8580878E-9151-4D26-8FD7-B8B349C7FFD8}" destId="{3675DF43-50BE-4794-8066-605274E0499B}" srcOrd="4" destOrd="0" presId="urn:microsoft.com/office/officeart/2018/2/layout/IconLabelList"/>
    <dgm:cxn modelId="{23D254B9-5E29-4D40-839A-22517267E99C}" type="presParOf" srcId="{3675DF43-50BE-4794-8066-605274E0499B}" destId="{2E40D153-36A0-4138-B999-5848763875B9}" srcOrd="0" destOrd="0" presId="urn:microsoft.com/office/officeart/2018/2/layout/IconLabelList"/>
    <dgm:cxn modelId="{F5E77BCD-A05C-4AD6-8B87-1C09E3FE8B17}" type="presParOf" srcId="{3675DF43-50BE-4794-8066-605274E0499B}" destId="{2D2F612B-F317-4B0C-A9A7-43D81AC8463C}" srcOrd="1" destOrd="0" presId="urn:microsoft.com/office/officeart/2018/2/layout/IconLabelList"/>
    <dgm:cxn modelId="{13CADCEE-E157-4998-97B9-034FB5C03DEF}" type="presParOf" srcId="{3675DF43-50BE-4794-8066-605274E0499B}" destId="{82A79FC8-376F-4F93-8CB3-516CDDF14FB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18301A-74A3-4CBE-A343-FD29EED849E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CD80A44-5EC2-44EE-952D-809F811535BB}">
      <dgm:prSet/>
      <dgm:spPr/>
      <dgm:t>
        <a:bodyPr/>
        <a:lstStyle/>
        <a:p>
          <a:r>
            <a:rPr lang="es-ES" i="0" dirty="0">
              <a:solidFill>
                <a:srgbClr val="FF0000"/>
              </a:solidFill>
            </a:rPr>
            <a:t>Aprendizaje supervisado</a:t>
          </a:r>
          <a:endParaRPr lang="en-US" i="0" dirty="0">
            <a:solidFill>
              <a:srgbClr val="FF0000"/>
            </a:solidFill>
          </a:endParaRPr>
        </a:p>
      </dgm:t>
    </dgm:pt>
    <dgm:pt modelId="{16246FE9-54A8-463E-830F-00B08CAD0F05}" type="parTrans" cxnId="{91AB71CB-8E0F-4474-B299-9477D1C7FB96}">
      <dgm:prSet/>
      <dgm:spPr/>
      <dgm:t>
        <a:bodyPr/>
        <a:lstStyle/>
        <a:p>
          <a:endParaRPr lang="en-US"/>
        </a:p>
      </dgm:t>
    </dgm:pt>
    <dgm:pt modelId="{9330DCD5-6220-461F-B059-AE3782A7041C}" type="sibTrans" cxnId="{91AB71CB-8E0F-4474-B299-9477D1C7FB96}">
      <dgm:prSet/>
      <dgm:spPr/>
      <dgm:t>
        <a:bodyPr/>
        <a:lstStyle/>
        <a:p>
          <a:endParaRPr lang="en-US"/>
        </a:p>
      </dgm:t>
    </dgm:pt>
    <dgm:pt modelId="{35707F36-5E90-4D76-BAAC-C23AEC0B2A7E}">
      <dgm:prSet/>
      <dgm:spPr/>
      <dgm:t>
        <a:bodyPr/>
        <a:lstStyle/>
        <a:p>
          <a:r>
            <a:rPr lang="es-ES" dirty="0"/>
            <a:t>Aprendizaje no supervisado</a:t>
          </a:r>
          <a:endParaRPr lang="en-US" dirty="0"/>
        </a:p>
      </dgm:t>
    </dgm:pt>
    <dgm:pt modelId="{31834CC9-9D94-48ED-874B-8140F8A03954}" type="parTrans" cxnId="{A02E3CFD-0250-4AA9-8496-CC88736DB8EE}">
      <dgm:prSet/>
      <dgm:spPr/>
      <dgm:t>
        <a:bodyPr/>
        <a:lstStyle/>
        <a:p>
          <a:endParaRPr lang="en-US"/>
        </a:p>
      </dgm:t>
    </dgm:pt>
    <dgm:pt modelId="{B0846164-F3AC-407B-BE6E-6A2ECF05E6F6}" type="sibTrans" cxnId="{A02E3CFD-0250-4AA9-8496-CC88736DB8EE}">
      <dgm:prSet/>
      <dgm:spPr/>
      <dgm:t>
        <a:bodyPr/>
        <a:lstStyle/>
        <a:p>
          <a:endParaRPr lang="en-US"/>
        </a:p>
      </dgm:t>
    </dgm:pt>
    <dgm:pt modelId="{DEA5E5EC-C0D1-431E-B7EC-F6F6610F3225}">
      <dgm:prSet/>
      <dgm:spPr/>
      <dgm:t>
        <a:bodyPr/>
        <a:lstStyle/>
        <a:p>
          <a:r>
            <a:rPr lang="es-ES"/>
            <a:t>Aprendizaje reforzado</a:t>
          </a:r>
          <a:endParaRPr lang="en-US"/>
        </a:p>
      </dgm:t>
    </dgm:pt>
    <dgm:pt modelId="{652A782D-8D0E-45FF-80C6-BE156F3CD0A9}" type="parTrans" cxnId="{04B83749-DCBD-4D23-B8A6-7591A030D4F2}">
      <dgm:prSet/>
      <dgm:spPr/>
      <dgm:t>
        <a:bodyPr/>
        <a:lstStyle/>
        <a:p>
          <a:endParaRPr lang="en-US"/>
        </a:p>
      </dgm:t>
    </dgm:pt>
    <dgm:pt modelId="{FFCD356D-C2DE-4EAF-98EB-2F48EA0D9DF0}" type="sibTrans" cxnId="{04B83749-DCBD-4D23-B8A6-7591A030D4F2}">
      <dgm:prSet/>
      <dgm:spPr/>
      <dgm:t>
        <a:bodyPr/>
        <a:lstStyle/>
        <a:p>
          <a:endParaRPr lang="en-US"/>
        </a:p>
      </dgm:t>
    </dgm:pt>
    <dgm:pt modelId="{8580878E-9151-4D26-8FD7-B8B349C7FFD8}" type="pres">
      <dgm:prSet presAssocID="{2F18301A-74A3-4CBE-A343-FD29EED849E3}" presName="root" presStyleCnt="0">
        <dgm:presLayoutVars>
          <dgm:dir/>
          <dgm:resizeHandles val="exact"/>
        </dgm:presLayoutVars>
      </dgm:prSet>
      <dgm:spPr/>
    </dgm:pt>
    <dgm:pt modelId="{BF0BA212-2EAE-46FB-9DEC-371B5E006314}" type="pres">
      <dgm:prSet presAssocID="{0CD80A44-5EC2-44EE-952D-809F811535BB}" presName="compNode" presStyleCnt="0"/>
      <dgm:spPr/>
    </dgm:pt>
    <dgm:pt modelId="{6A4B48C7-5413-47EB-97F8-0EF295E5AC9B}" type="pres">
      <dgm:prSet presAssocID="{0CD80A44-5EC2-44EE-952D-809F811535BB}" presName="iconRect" presStyleLbl="node1" presStyleIdx="0" presStyleCnt="3"/>
      <dgm:spPr>
        <a:ln>
          <a:noFill/>
        </a:ln>
      </dgm:spPr>
    </dgm:pt>
    <dgm:pt modelId="{2CA4445C-5F49-4743-994E-C6D53506D005}" type="pres">
      <dgm:prSet presAssocID="{0CD80A44-5EC2-44EE-952D-809F811535BB}" presName="spaceRect" presStyleCnt="0"/>
      <dgm:spPr/>
    </dgm:pt>
    <dgm:pt modelId="{13CC11D5-367A-495A-8350-4E0F591E1DE3}" type="pres">
      <dgm:prSet presAssocID="{0CD80A44-5EC2-44EE-952D-809F811535BB}" presName="textRect" presStyleLbl="revTx" presStyleIdx="0" presStyleCnt="3">
        <dgm:presLayoutVars>
          <dgm:chMax val="1"/>
          <dgm:chPref val="1"/>
        </dgm:presLayoutVars>
      </dgm:prSet>
      <dgm:spPr/>
    </dgm:pt>
    <dgm:pt modelId="{0E84A9A1-9EE4-4B30-A357-F9F32BE8A74C}" type="pres">
      <dgm:prSet presAssocID="{9330DCD5-6220-461F-B059-AE3782A7041C}" presName="sibTrans" presStyleCnt="0"/>
      <dgm:spPr/>
    </dgm:pt>
    <dgm:pt modelId="{179F600B-D26F-4579-B55C-2D6F99D8CC00}" type="pres">
      <dgm:prSet presAssocID="{35707F36-5E90-4D76-BAAC-C23AEC0B2A7E}" presName="compNode" presStyleCnt="0"/>
      <dgm:spPr/>
    </dgm:pt>
    <dgm:pt modelId="{EF6A096E-EFD7-4302-BCBF-DC7417BFCB4A}" type="pres">
      <dgm:prSet presAssocID="{35707F36-5E90-4D76-BAAC-C23AEC0B2A7E}" presName="iconRect" presStyleLbl="node1" presStyleIdx="1" presStyleCnt="3"/>
      <dgm:spPr>
        <a:ln>
          <a:noFill/>
        </a:ln>
      </dgm:spPr>
    </dgm:pt>
    <dgm:pt modelId="{8497FFA8-FE96-4F25-AB76-FA818C866AE7}" type="pres">
      <dgm:prSet presAssocID="{35707F36-5E90-4D76-BAAC-C23AEC0B2A7E}" presName="spaceRect" presStyleCnt="0"/>
      <dgm:spPr/>
    </dgm:pt>
    <dgm:pt modelId="{EAFB0490-1A08-47A9-B97B-E485BAFC443E}" type="pres">
      <dgm:prSet presAssocID="{35707F36-5E90-4D76-BAAC-C23AEC0B2A7E}" presName="textRect" presStyleLbl="revTx" presStyleIdx="1" presStyleCnt="3" custLinFactNeighborX="3380">
        <dgm:presLayoutVars>
          <dgm:chMax val="1"/>
          <dgm:chPref val="1"/>
        </dgm:presLayoutVars>
      </dgm:prSet>
      <dgm:spPr/>
    </dgm:pt>
    <dgm:pt modelId="{0C0F8E8C-825A-4432-A8ED-00FBBDBD4C90}" type="pres">
      <dgm:prSet presAssocID="{B0846164-F3AC-407B-BE6E-6A2ECF05E6F6}" presName="sibTrans" presStyleCnt="0"/>
      <dgm:spPr/>
    </dgm:pt>
    <dgm:pt modelId="{3675DF43-50BE-4794-8066-605274E0499B}" type="pres">
      <dgm:prSet presAssocID="{DEA5E5EC-C0D1-431E-B7EC-F6F6610F3225}" presName="compNode" presStyleCnt="0"/>
      <dgm:spPr/>
    </dgm:pt>
    <dgm:pt modelId="{2E40D153-36A0-4138-B999-5848763875B9}" type="pres">
      <dgm:prSet presAssocID="{DEA5E5EC-C0D1-431E-B7EC-F6F6610F3225}" presName="iconRect" presStyleLbl="node1" presStyleIdx="2" presStyleCnt="3"/>
      <dgm:spPr>
        <a:ln>
          <a:noFill/>
        </a:ln>
      </dgm:spPr>
    </dgm:pt>
    <dgm:pt modelId="{2D2F612B-F317-4B0C-A9A7-43D81AC8463C}" type="pres">
      <dgm:prSet presAssocID="{DEA5E5EC-C0D1-431E-B7EC-F6F6610F3225}" presName="spaceRect" presStyleCnt="0"/>
      <dgm:spPr/>
    </dgm:pt>
    <dgm:pt modelId="{82A79FC8-376F-4F93-8CB3-516CDDF14FB1}" type="pres">
      <dgm:prSet presAssocID="{DEA5E5EC-C0D1-431E-B7EC-F6F6610F322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E612E39-7B34-4540-B4D6-F7DAD12004DC}" type="presOf" srcId="{35707F36-5E90-4D76-BAAC-C23AEC0B2A7E}" destId="{EAFB0490-1A08-47A9-B97B-E485BAFC443E}" srcOrd="0" destOrd="0" presId="urn:microsoft.com/office/officeart/2018/2/layout/IconLabelList"/>
    <dgm:cxn modelId="{DAC36B39-9C5A-4236-9F8D-155226A9D8A9}" type="presOf" srcId="{DEA5E5EC-C0D1-431E-B7EC-F6F6610F3225}" destId="{82A79FC8-376F-4F93-8CB3-516CDDF14FB1}" srcOrd="0" destOrd="0" presId="urn:microsoft.com/office/officeart/2018/2/layout/IconLabelList"/>
    <dgm:cxn modelId="{04B83749-DCBD-4D23-B8A6-7591A030D4F2}" srcId="{2F18301A-74A3-4CBE-A343-FD29EED849E3}" destId="{DEA5E5EC-C0D1-431E-B7EC-F6F6610F3225}" srcOrd="2" destOrd="0" parTransId="{652A782D-8D0E-45FF-80C6-BE156F3CD0A9}" sibTransId="{FFCD356D-C2DE-4EAF-98EB-2F48EA0D9DF0}"/>
    <dgm:cxn modelId="{83AC5C80-E1BC-4BB2-B18A-95B9031172E4}" type="presOf" srcId="{0CD80A44-5EC2-44EE-952D-809F811535BB}" destId="{13CC11D5-367A-495A-8350-4E0F591E1DE3}" srcOrd="0" destOrd="0" presId="urn:microsoft.com/office/officeart/2018/2/layout/IconLabelList"/>
    <dgm:cxn modelId="{ABDA3581-74D6-4A12-8DA7-2556F51F6736}" type="presOf" srcId="{2F18301A-74A3-4CBE-A343-FD29EED849E3}" destId="{8580878E-9151-4D26-8FD7-B8B349C7FFD8}" srcOrd="0" destOrd="0" presId="urn:microsoft.com/office/officeart/2018/2/layout/IconLabelList"/>
    <dgm:cxn modelId="{91AB71CB-8E0F-4474-B299-9477D1C7FB96}" srcId="{2F18301A-74A3-4CBE-A343-FD29EED849E3}" destId="{0CD80A44-5EC2-44EE-952D-809F811535BB}" srcOrd="0" destOrd="0" parTransId="{16246FE9-54A8-463E-830F-00B08CAD0F05}" sibTransId="{9330DCD5-6220-461F-B059-AE3782A7041C}"/>
    <dgm:cxn modelId="{A02E3CFD-0250-4AA9-8496-CC88736DB8EE}" srcId="{2F18301A-74A3-4CBE-A343-FD29EED849E3}" destId="{35707F36-5E90-4D76-BAAC-C23AEC0B2A7E}" srcOrd="1" destOrd="0" parTransId="{31834CC9-9D94-48ED-874B-8140F8A03954}" sibTransId="{B0846164-F3AC-407B-BE6E-6A2ECF05E6F6}"/>
    <dgm:cxn modelId="{6A25CF3A-3865-4D32-86A0-060B2CE4A2C9}" type="presParOf" srcId="{8580878E-9151-4D26-8FD7-B8B349C7FFD8}" destId="{BF0BA212-2EAE-46FB-9DEC-371B5E006314}" srcOrd="0" destOrd="0" presId="urn:microsoft.com/office/officeart/2018/2/layout/IconLabelList"/>
    <dgm:cxn modelId="{8CBC13B7-5079-4931-9255-841836BB58E2}" type="presParOf" srcId="{BF0BA212-2EAE-46FB-9DEC-371B5E006314}" destId="{6A4B48C7-5413-47EB-97F8-0EF295E5AC9B}" srcOrd="0" destOrd="0" presId="urn:microsoft.com/office/officeart/2018/2/layout/IconLabelList"/>
    <dgm:cxn modelId="{9B95DBB5-1D41-4E33-B21D-9317204C9BE5}" type="presParOf" srcId="{BF0BA212-2EAE-46FB-9DEC-371B5E006314}" destId="{2CA4445C-5F49-4743-994E-C6D53506D005}" srcOrd="1" destOrd="0" presId="urn:microsoft.com/office/officeart/2018/2/layout/IconLabelList"/>
    <dgm:cxn modelId="{6638C888-BF61-4005-8288-FC44975A87B4}" type="presParOf" srcId="{BF0BA212-2EAE-46FB-9DEC-371B5E006314}" destId="{13CC11D5-367A-495A-8350-4E0F591E1DE3}" srcOrd="2" destOrd="0" presId="urn:microsoft.com/office/officeart/2018/2/layout/IconLabelList"/>
    <dgm:cxn modelId="{183B833F-BAD4-450E-BF2E-D3B52B443F23}" type="presParOf" srcId="{8580878E-9151-4D26-8FD7-B8B349C7FFD8}" destId="{0E84A9A1-9EE4-4B30-A357-F9F32BE8A74C}" srcOrd="1" destOrd="0" presId="urn:microsoft.com/office/officeart/2018/2/layout/IconLabelList"/>
    <dgm:cxn modelId="{646E7A95-5857-4261-A16E-B0976F014631}" type="presParOf" srcId="{8580878E-9151-4D26-8FD7-B8B349C7FFD8}" destId="{179F600B-D26F-4579-B55C-2D6F99D8CC00}" srcOrd="2" destOrd="0" presId="urn:microsoft.com/office/officeart/2018/2/layout/IconLabelList"/>
    <dgm:cxn modelId="{16492BFB-27AE-4C7E-B053-4CF8403AB689}" type="presParOf" srcId="{179F600B-D26F-4579-B55C-2D6F99D8CC00}" destId="{EF6A096E-EFD7-4302-BCBF-DC7417BFCB4A}" srcOrd="0" destOrd="0" presId="urn:microsoft.com/office/officeart/2018/2/layout/IconLabelList"/>
    <dgm:cxn modelId="{1281C039-132E-49B0-877F-D279C501E392}" type="presParOf" srcId="{179F600B-D26F-4579-B55C-2D6F99D8CC00}" destId="{8497FFA8-FE96-4F25-AB76-FA818C866AE7}" srcOrd="1" destOrd="0" presId="urn:microsoft.com/office/officeart/2018/2/layout/IconLabelList"/>
    <dgm:cxn modelId="{79FC3C5B-8AC6-43C7-B719-98493684650A}" type="presParOf" srcId="{179F600B-D26F-4579-B55C-2D6F99D8CC00}" destId="{EAFB0490-1A08-47A9-B97B-E485BAFC443E}" srcOrd="2" destOrd="0" presId="urn:microsoft.com/office/officeart/2018/2/layout/IconLabelList"/>
    <dgm:cxn modelId="{352E56F4-68C6-4DC3-88E9-EF294465CF8F}" type="presParOf" srcId="{8580878E-9151-4D26-8FD7-B8B349C7FFD8}" destId="{0C0F8E8C-825A-4432-A8ED-00FBBDBD4C90}" srcOrd="3" destOrd="0" presId="urn:microsoft.com/office/officeart/2018/2/layout/IconLabelList"/>
    <dgm:cxn modelId="{3F054459-B082-418D-A4EF-83B932208AEB}" type="presParOf" srcId="{8580878E-9151-4D26-8FD7-B8B349C7FFD8}" destId="{3675DF43-50BE-4794-8066-605274E0499B}" srcOrd="4" destOrd="0" presId="urn:microsoft.com/office/officeart/2018/2/layout/IconLabelList"/>
    <dgm:cxn modelId="{23D254B9-5E29-4D40-839A-22517267E99C}" type="presParOf" srcId="{3675DF43-50BE-4794-8066-605274E0499B}" destId="{2E40D153-36A0-4138-B999-5848763875B9}" srcOrd="0" destOrd="0" presId="urn:microsoft.com/office/officeart/2018/2/layout/IconLabelList"/>
    <dgm:cxn modelId="{F5E77BCD-A05C-4AD6-8B87-1C09E3FE8B17}" type="presParOf" srcId="{3675DF43-50BE-4794-8066-605274E0499B}" destId="{2D2F612B-F317-4B0C-A9A7-43D81AC8463C}" srcOrd="1" destOrd="0" presId="urn:microsoft.com/office/officeart/2018/2/layout/IconLabelList"/>
    <dgm:cxn modelId="{13CADCEE-E157-4998-97B9-034FB5C03DEF}" type="presParOf" srcId="{3675DF43-50BE-4794-8066-605274E0499B}" destId="{82A79FC8-376F-4F93-8CB3-516CDDF14FB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4B48C7-5413-47EB-97F8-0EF295E5AC9B}">
      <dsp:nvSpPr>
        <dsp:cNvPr id="0" name=""/>
        <dsp:cNvSpPr/>
      </dsp:nvSpPr>
      <dsp:spPr>
        <a:xfrm>
          <a:off x="947201" y="818755"/>
          <a:ext cx="1451800" cy="1451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C11D5-367A-495A-8350-4E0F591E1DE3}">
      <dsp:nvSpPr>
        <dsp:cNvPr id="0" name=""/>
        <dsp:cNvSpPr/>
      </dsp:nvSpPr>
      <dsp:spPr>
        <a:xfrm>
          <a:off x="59990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Aprendizaje supervisado</a:t>
          </a:r>
          <a:endParaRPr lang="en-US" sz="2500" kern="1200" dirty="0"/>
        </a:p>
      </dsp:txBody>
      <dsp:txXfrm>
        <a:off x="59990" y="2654049"/>
        <a:ext cx="3226223" cy="720000"/>
      </dsp:txXfrm>
    </dsp:sp>
    <dsp:sp modelId="{EF6A096E-EFD7-4302-BCBF-DC7417BFCB4A}">
      <dsp:nvSpPr>
        <dsp:cNvPr id="0" name=""/>
        <dsp:cNvSpPr/>
      </dsp:nvSpPr>
      <dsp:spPr>
        <a:xfrm>
          <a:off x="4738014" y="818755"/>
          <a:ext cx="1451800" cy="1451800"/>
        </a:xfrm>
        <a:prstGeom prst="snip1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EAFB0490-1A08-47A9-B97B-E485BAFC443E}">
      <dsp:nvSpPr>
        <dsp:cNvPr id="0" name=""/>
        <dsp:cNvSpPr/>
      </dsp:nvSpPr>
      <dsp:spPr>
        <a:xfrm>
          <a:off x="3959849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3959849" y="2654049"/>
        <a:ext cx="3226223" cy="720000"/>
      </dsp:txXfrm>
    </dsp:sp>
    <dsp:sp modelId="{2E40D153-36A0-4138-B999-5848763875B9}">
      <dsp:nvSpPr>
        <dsp:cNvPr id="0" name=""/>
        <dsp:cNvSpPr/>
      </dsp:nvSpPr>
      <dsp:spPr>
        <a:xfrm>
          <a:off x="8528826" y="818755"/>
          <a:ext cx="1451800" cy="1451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82A79FC8-376F-4F93-8CB3-516CDDF14FB1}">
      <dsp:nvSpPr>
        <dsp:cNvPr id="0" name=""/>
        <dsp:cNvSpPr/>
      </dsp:nvSpPr>
      <dsp:spPr>
        <a:xfrm>
          <a:off x="7641615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7641615" y="2654049"/>
        <a:ext cx="3226223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4B48C7-5413-47EB-97F8-0EF295E5AC9B}">
      <dsp:nvSpPr>
        <dsp:cNvPr id="0" name=""/>
        <dsp:cNvSpPr/>
      </dsp:nvSpPr>
      <dsp:spPr>
        <a:xfrm>
          <a:off x="947201" y="818755"/>
          <a:ext cx="1451800" cy="1451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C11D5-367A-495A-8350-4E0F591E1DE3}">
      <dsp:nvSpPr>
        <dsp:cNvPr id="0" name=""/>
        <dsp:cNvSpPr/>
      </dsp:nvSpPr>
      <dsp:spPr>
        <a:xfrm>
          <a:off x="59990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Aprendizaje supervisado</a:t>
          </a:r>
          <a:endParaRPr lang="en-US" sz="2500" kern="1200" dirty="0"/>
        </a:p>
      </dsp:txBody>
      <dsp:txXfrm>
        <a:off x="59990" y="2654049"/>
        <a:ext cx="3226223" cy="720000"/>
      </dsp:txXfrm>
    </dsp:sp>
    <dsp:sp modelId="{EF6A096E-EFD7-4302-BCBF-DC7417BFCB4A}">
      <dsp:nvSpPr>
        <dsp:cNvPr id="0" name=""/>
        <dsp:cNvSpPr/>
      </dsp:nvSpPr>
      <dsp:spPr>
        <a:xfrm>
          <a:off x="4738014" y="818755"/>
          <a:ext cx="1451800" cy="1451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B0490-1A08-47A9-B97B-E485BAFC443E}">
      <dsp:nvSpPr>
        <dsp:cNvPr id="0" name=""/>
        <dsp:cNvSpPr/>
      </dsp:nvSpPr>
      <dsp:spPr>
        <a:xfrm>
          <a:off x="3959849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Aprendizaje no supervisado</a:t>
          </a:r>
          <a:endParaRPr lang="en-US" sz="2500" kern="1200" dirty="0"/>
        </a:p>
      </dsp:txBody>
      <dsp:txXfrm>
        <a:off x="3959849" y="2654049"/>
        <a:ext cx="3226223" cy="720000"/>
      </dsp:txXfrm>
    </dsp:sp>
    <dsp:sp modelId="{2E40D153-36A0-4138-B999-5848763875B9}">
      <dsp:nvSpPr>
        <dsp:cNvPr id="0" name=""/>
        <dsp:cNvSpPr/>
      </dsp:nvSpPr>
      <dsp:spPr>
        <a:xfrm>
          <a:off x="8528826" y="818755"/>
          <a:ext cx="1451800" cy="1451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82A79FC8-376F-4F93-8CB3-516CDDF14FB1}">
      <dsp:nvSpPr>
        <dsp:cNvPr id="0" name=""/>
        <dsp:cNvSpPr/>
      </dsp:nvSpPr>
      <dsp:spPr>
        <a:xfrm>
          <a:off x="7641615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7641615" y="2654049"/>
        <a:ext cx="3226223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4B48C7-5413-47EB-97F8-0EF295E5AC9B}">
      <dsp:nvSpPr>
        <dsp:cNvPr id="0" name=""/>
        <dsp:cNvSpPr/>
      </dsp:nvSpPr>
      <dsp:spPr>
        <a:xfrm>
          <a:off x="947201" y="818755"/>
          <a:ext cx="1451800" cy="1451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C11D5-367A-495A-8350-4E0F591E1DE3}">
      <dsp:nvSpPr>
        <dsp:cNvPr id="0" name=""/>
        <dsp:cNvSpPr/>
      </dsp:nvSpPr>
      <dsp:spPr>
        <a:xfrm>
          <a:off x="59990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Aprendizaje supervisado</a:t>
          </a:r>
          <a:endParaRPr lang="en-US" sz="2500" kern="1200" dirty="0"/>
        </a:p>
      </dsp:txBody>
      <dsp:txXfrm>
        <a:off x="59990" y="2654049"/>
        <a:ext cx="3226223" cy="720000"/>
      </dsp:txXfrm>
    </dsp:sp>
    <dsp:sp modelId="{EF6A096E-EFD7-4302-BCBF-DC7417BFCB4A}">
      <dsp:nvSpPr>
        <dsp:cNvPr id="0" name=""/>
        <dsp:cNvSpPr/>
      </dsp:nvSpPr>
      <dsp:spPr>
        <a:xfrm>
          <a:off x="4738014" y="818755"/>
          <a:ext cx="1451800" cy="1451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B0490-1A08-47A9-B97B-E485BAFC443E}">
      <dsp:nvSpPr>
        <dsp:cNvPr id="0" name=""/>
        <dsp:cNvSpPr/>
      </dsp:nvSpPr>
      <dsp:spPr>
        <a:xfrm>
          <a:off x="3959849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Aprendizaje no supervisado</a:t>
          </a:r>
          <a:endParaRPr lang="en-US" sz="2500" kern="1200" dirty="0"/>
        </a:p>
      </dsp:txBody>
      <dsp:txXfrm>
        <a:off x="3959849" y="2654049"/>
        <a:ext cx="3226223" cy="720000"/>
      </dsp:txXfrm>
    </dsp:sp>
    <dsp:sp modelId="{2E40D153-36A0-4138-B999-5848763875B9}">
      <dsp:nvSpPr>
        <dsp:cNvPr id="0" name=""/>
        <dsp:cNvSpPr/>
      </dsp:nvSpPr>
      <dsp:spPr>
        <a:xfrm>
          <a:off x="8528826" y="818755"/>
          <a:ext cx="1451800" cy="1451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79FC8-376F-4F93-8CB3-516CDDF14FB1}">
      <dsp:nvSpPr>
        <dsp:cNvPr id="0" name=""/>
        <dsp:cNvSpPr/>
      </dsp:nvSpPr>
      <dsp:spPr>
        <a:xfrm>
          <a:off x="7641615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Aprendizaje reforzado</a:t>
          </a:r>
          <a:endParaRPr lang="en-US" sz="2500" kern="1200"/>
        </a:p>
      </dsp:txBody>
      <dsp:txXfrm>
        <a:off x="7641615" y="2654049"/>
        <a:ext cx="3226223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4B48C7-5413-47EB-97F8-0EF295E5AC9B}">
      <dsp:nvSpPr>
        <dsp:cNvPr id="0" name=""/>
        <dsp:cNvSpPr/>
      </dsp:nvSpPr>
      <dsp:spPr>
        <a:xfrm>
          <a:off x="947201" y="818755"/>
          <a:ext cx="1451800" cy="1451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C11D5-367A-495A-8350-4E0F591E1DE3}">
      <dsp:nvSpPr>
        <dsp:cNvPr id="0" name=""/>
        <dsp:cNvSpPr/>
      </dsp:nvSpPr>
      <dsp:spPr>
        <a:xfrm>
          <a:off x="59990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i="0" kern="1200" dirty="0">
              <a:solidFill>
                <a:srgbClr val="FF0000"/>
              </a:solidFill>
            </a:rPr>
            <a:t>Aprendizaje supervisado</a:t>
          </a:r>
          <a:endParaRPr lang="en-US" sz="2500" i="0" kern="1200" dirty="0">
            <a:solidFill>
              <a:srgbClr val="FF0000"/>
            </a:solidFill>
          </a:endParaRPr>
        </a:p>
      </dsp:txBody>
      <dsp:txXfrm>
        <a:off x="59990" y="2654049"/>
        <a:ext cx="3226223" cy="720000"/>
      </dsp:txXfrm>
    </dsp:sp>
    <dsp:sp modelId="{EF6A096E-EFD7-4302-BCBF-DC7417BFCB4A}">
      <dsp:nvSpPr>
        <dsp:cNvPr id="0" name=""/>
        <dsp:cNvSpPr/>
      </dsp:nvSpPr>
      <dsp:spPr>
        <a:xfrm>
          <a:off x="4738014" y="818755"/>
          <a:ext cx="1451800" cy="1451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B0490-1A08-47A9-B97B-E485BAFC443E}">
      <dsp:nvSpPr>
        <dsp:cNvPr id="0" name=""/>
        <dsp:cNvSpPr/>
      </dsp:nvSpPr>
      <dsp:spPr>
        <a:xfrm>
          <a:off x="3959849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Aprendizaje no supervisado</a:t>
          </a:r>
          <a:endParaRPr lang="en-US" sz="2500" kern="1200" dirty="0"/>
        </a:p>
      </dsp:txBody>
      <dsp:txXfrm>
        <a:off x="3959849" y="2654049"/>
        <a:ext cx="3226223" cy="720000"/>
      </dsp:txXfrm>
    </dsp:sp>
    <dsp:sp modelId="{2E40D153-36A0-4138-B999-5848763875B9}">
      <dsp:nvSpPr>
        <dsp:cNvPr id="0" name=""/>
        <dsp:cNvSpPr/>
      </dsp:nvSpPr>
      <dsp:spPr>
        <a:xfrm>
          <a:off x="8528826" y="818755"/>
          <a:ext cx="1451800" cy="1451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79FC8-376F-4F93-8CB3-516CDDF14FB1}">
      <dsp:nvSpPr>
        <dsp:cNvPr id="0" name=""/>
        <dsp:cNvSpPr/>
      </dsp:nvSpPr>
      <dsp:spPr>
        <a:xfrm>
          <a:off x="7641615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Aprendizaje reforzado</a:t>
          </a:r>
          <a:endParaRPr lang="en-US" sz="2500" kern="1200"/>
        </a:p>
      </dsp:txBody>
      <dsp:txXfrm>
        <a:off x="7641615" y="2654049"/>
        <a:ext cx="3226223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3DD14-8DEE-4318-A9A7-092440B8E710}" type="datetimeFigureOut">
              <a:rPr lang="es-ES" smtClean="0"/>
              <a:t>03/02/2023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321A2-FEF7-4371-8260-98939BD29B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434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Término muy difuso: ¿qué es Inteligencia Artificial?</a:t>
            </a:r>
          </a:p>
          <a:p>
            <a:r>
              <a:rPr lang="es-ES" dirty="0"/>
              <a:t>“Imitación de la inteligencia humana -&gt; Aprendizaje, razonamiento, percepción</a:t>
            </a:r>
          </a:p>
          <a:p>
            <a:r>
              <a:rPr lang="es-ES" dirty="0"/>
              <a:t>-Robots de Boston Dynamics</a:t>
            </a:r>
          </a:p>
          <a:p>
            <a:r>
              <a:rPr lang="es-ES" dirty="0"/>
              <a:t>-Asistentes de voz (Jarvis, </a:t>
            </a:r>
            <a:r>
              <a:rPr lang="es-ES" dirty="0" err="1"/>
              <a:t>Ironman</a:t>
            </a:r>
            <a:r>
              <a:rPr lang="es-ES" dirty="0"/>
              <a:t>)</a:t>
            </a:r>
          </a:p>
          <a:p>
            <a:r>
              <a:rPr lang="es-ES" dirty="0"/>
              <a:t>-Revoluciones en medicina (y muchos otros campos) -&gt; </a:t>
            </a:r>
            <a:r>
              <a:rPr lang="es-ES" dirty="0" err="1"/>
              <a:t>AlphaFold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4878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Perceptrón determina una “recta”</a:t>
            </a:r>
          </a:p>
          <a:p>
            <a:r>
              <a:rPr lang="es-ES" dirty="0"/>
              <a:t>-Divide el espacio en 2: A la izquierda perro, a la derecha gato</a:t>
            </a:r>
          </a:p>
          <a:p>
            <a:r>
              <a:rPr lang="es-ES" dirty="0"/>
              <a:t>-3 “parámetros”/valores/números que fijar: w1, w2, theta</a:t>
            </a:r>
          </a:p>
          <a:p>
            <a:r>
              <a:rPr lang="es-ES" dirty="0"/>
              <a:t>-Siguiente: ejemplo numérico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5151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-Ejemplo de recta con w1=-4, w2=1, theta=0</a:t>
            </a:r>
          </a:p>
          <a:p>
            <a:r>
              <a:rPr lang="es-ES" dirty="0"/>
              <a:t>-Siguiente: Colores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0605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-Ejemplo de división</a:t>
            </a:r>
          </a:p>
          <a:p>
            <a:r>
              <a:rPr lang="es-ES" dirty="0"/>
              <a:t>-Siguiente: Problemas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674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Problema: Clasificaciones incorrectas</a:t>
            </a:r>
          </a:p>
          <a:p>
            <a:r>
              <a:rPr lang="es-ES" dirty="0"/>
              <a:t>-Movemos la recta “hacia abajo” -&gt; Cambiamos los valores de los parámetros</a:t>
            </a:r>
          </a:p>
          <a:p>
            <a:r>
              <a:rPr lang="es-ES" dirty="0"/>
              <a:t>-Basándonos en el error actual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733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Nuevos valores para los parámetros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914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2647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-Problema: Ahora fallamos otros dos ejemplos</a:t>
            </a:r>
          </a:p>
          <a:p>
            <a:r>
              <a:rPr lang="es-ES" dirty="0"/>
              <a:t>-Si seguimos con este juego de mover la recta -&gt; Cambiar los parámetros -&gt; Aprender…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32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-Ejemplo correcto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6146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-Clasificación perfecta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048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Esto es lo que hace un perceptrón:</a:t>
            </a:r>
          </a:p>
          <a:p>
            <a:r>
              <a:rPr lang="es-ES" dirty="0"/>
              <a:t>-Llegan datos de un nuevo ejemplo</a:t>
            </a:r>
          </a:p>
          <a:p>
            <a:r>
              <a:rPr lang="es-ES" dirty="0"/>
              <a:t>-Lo procesa y envía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1685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Categorización de la IA (machine </a:t>
            </a:r>
            <a:r>
              <a:rPr lang="es-ES" dirty="0" err="1"/>
              <a:t>learning</a:t>
            </a:r>
            <a:r>
              <a:rPr lang="es-ES" dirty="0"/>
              <a:t>):</a:t>
            </a:r>
          </a:p>
          <a:p>
            <a:r>
              <a:rPr lang="es-ES" dirty="0"/>
              <a:t>-Necesidad de datos: Fuente de conocimiento</a:t>
            </a:r>
          </a:p>
          <a:p>
            <a:r>
              <a:rPr lang="es-ES" dirty="0"/>
              <a:t>-Aprendizaje supervisado: Datos etiquetados (fotos de gatos y perros, y la etiqueta “gato” o “perro”)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6340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-Llega mi perra Mika</a:t>
            </a:r>
          </a:p>
          <a:p>
            <a:r>
              <a:rPr lang="es-ES" dirty="0"/>
              <a:t>-Muy buena pero no muy lista</a:t>
            </a:r>
          </a:p>
          <a:p>
            <a:r>
              <a:rPr lang="es-ES" dirty="0"/>
              <a:t>-Clasificada correctamente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9392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-Llega mi gata </a:t>
            </a:r>
            <a:r>
              <a:rPr lang="es-ES" dirty="0" err="1"/>
              <a:t>Miña</a:t>
            </a:r>
            <a:r>
              <a:rPr lang="es-ES" dirty="0"/>
              <a:t>: No mucho más lista, pero si más mala</a:t>
            </a:r>
          </a:p>
          <a:p>
            <a:r>
              <a:rPr lang="es-ES" dirty="0"/>
              <a:t>-Problema: Clasificada como “perro”</a:t>
            </a:r>
          </a:p>
          <a:p>
            <a:r>
              <a:rPr lang="es-ES" dirty="0"/>
              <a:t>-Solución: ¿Movemos la recta?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7687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-Problema: Imposible separar todos los ejemplos con un perceptrón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8750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-Clasificación errónea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4242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-Y si tenemos 2 perceptrones?</a:t>
            </a:r>
          </a:p>
          <a:p>
            <a:r>
              <a:rPr lang="es-ES" dirty="0"/>
              <a:t>-Cada uno define una recta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841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Si los “combinamos”…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1598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Clasificación más “sofisticada” -&gt; Correcta (frontera de decisión)</a:t>
            </a:r>
          </a:p>
          <a:p>
            <a:r>
              <a:rPr lang="es-ES" dirty="0"/>
              <a:t>-Red neuronal multicapa (Perceptrón multicapa)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8746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-Una sola neurona: Funcionamiento muy limitado</a:t>
            </a:r>
          </a:p>
          <a:p>
            <a:r>
              <a:rPr lang="es-ES" dirty="0"/>
              <a:t>-Solución: Combinación de neuronas</a:t>
            </a:r>
          </a:p>
          <a:p>
            <a:r>
              <a:rPr lang="es-ES" dirty="0"/>
              <a:t>-Estructura jerárquica: Conocimiento más especializado</a:t>
            </a:r>
          </a:p>
          <a:p>
            <a:r>
              <a:rPr lang="es-ES" dirty="0"/>
              <a:t>-Un ejemplo: Aplicación a imagen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7245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-También con base biológica</a:t>
            </a:r>
          </a:p>
          <a:p>
            <a:r>
              <a:rPr lang="es-ES" dirty="0"/>
              <a:t>-</a:t>
            </a:r>
            <a:r>
              <a:rPr lang="es-ES" dirty="0" err="1"/>
              <a:t>Hubel</a:t>
            </a:r>
            <a:r>
              <a:rPr lang="es-ES" dirty="0"/>
              <a:t> y Wiesel -&gt; Estudian el córtex cerebral de gatos y primates (comprender la visión)</a:t>
            </a:r>
          </a:p>
          <a:p>
            <a:r>
              <a:rPr lang="es-ES" dirty="0"/>
              <a:t>-Descubren distintos tipos de células especializadas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5313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-Células simples: Se “activan” con patrones visuales muy simples</a:t>
            </a:r>
          </a:p>
          <a:p>
            <a:r>
              <a:rPr lang="es-ES" dirty="0"/>
              <a:t>-Células complejas e hipercomplejas: Reciben estímulos de s-</a:t>
            </a:r>
            <a:r>
              <a:rPr lang="es-ES" dirty="0" err="1"/>
              <a:t>cells</a:t>
            </a:r>
            <a:r>
              <a:rPr lang="es-ES" dirty="0"/>
              <a:t>, combinan conceptos simples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7891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-Datos no etiquetados</a:t>
            </a:r>
          </a:p>
          <a:p>
            <a:r>
              <a:rPr lang="es-ES" dirty="0"/>
              <a:t>-Trabaja con la información de los propios datos</a:t>
            </a:r>
          </a:p>
          <a:p>
            <a:r>
              <a:rPr lang="es-ES" dirty="0"/>
              <a:t>-Segmentación de mercado de Amazon: Productos similares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07082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Neocognitrón</a:t>
            </a:r>
            <a:r>
              <a:rPr lang="es-ES" dirty="0"/>
              <a:t> (Fukushima, 1980)</a:t>
            </a:r>
          </a:p>
          <a:p>
            <a:r>
              <a:rPr lang="es-ES" dirty="0"/>
              <a:t>-Estructura jerárquica: S-</a:t>
            </a:r>
            <a:r>
              <a:rPr lang="es-ES" dirty="0" err="1"/>
              <a:t>cells</a:t>
            </a:r>
            <a:r>
              <a:rPr lang="es-ES" dirty="0"/>
              <a:t> -&gt; C-</a:t>
            </a:r>
            <a:r>
              <a:rPr lang="es-ES" dirty="0" err="1"/>
              <a:t>cells</a:t>
            </a:r>
            <a:r>
              <a:rPr lang="es-ES" dirty="0"/>
              <a:t> -&gt; S-</a:t>
            </a:r>
            <a:r>
              <a:rPr lang="es-ES" dirty="0" err="1"/>
              <a:t>cells</a:t>
            </a:r>
            <a:r>
              <a:rPr lang="es-ES" dirty="0"/>
              <a:t>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20489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Las capas simulan la respuesta del córtex cerebral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02029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Reconocen patrones por partes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69556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Evolución del </a:t>
            </a:r>
            <a:r>
              <a:rPr lang="es-ES" dirty="0" err="1"/>
              <a:t>neocognitrón</a:t>
            </a:r>
            <a:endParaRPr lang="es-ES" dirty="0"/>
          </a:p>
          <a:p>
            <a:r>
              <a:rPr lang="es-ES" dirty="0"/>
              <a:t>-Basadas en la misma idea</a:t>
            </a:r>
          </a:p>
          <a:p>
            <a:r>
              <a:rPr lang="es-ES" dirty="0"/>
              <a:t>-La red funciona como el montaje de un coche</a:t>
            </a:r>
          </a:p>
          <a:p>
            <a:r>
              <a:rPr lang="es-ES" dirty="0"/>
              <a:t>-Imagen de un coche: Líneas orientadas, curvas, colores… “tuercas”, “tornillos”…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14854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Ejemplo real</a:t>
            </a:r>
          </a:p>
          <a:p>
            <a:r>
              <a:rPr lang="es-ES" dirty="0"/>
              <a:t>-Entrenado para reconocer números escritos a mano</a:t>
            </a:r>
          </a:p>
          <a:p>
            <a:r>
              <a:rPr lang="es-ES" dirty="0"/>
              <a:t>-Primeras capas: Patrones reconocibles</a:t>
            </a:r>
          </a:p>
          <a:p>
            <a:r>
              <a:rPr lang="es-ES" dirty="0"/>
              <a:t>-Capas siguientes: Progresivamente más abstractas</a:t>
            </a:r>
          </a:p>
          <a:p>
            <a:r>
              <a:rPr lang="es-ES" dirty="0"/>
              <a:t>-Incomprensible por los humanos -&gt; La red lo entiende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4377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-Clasificación de perros y gatos</a:t>
            </a:r>
          </a:p>
          <a:p>
            <a:r>
              <a:rPr lang="es-ES" dirty="0"/>
              <a:t>-Ahora a partir de la propia imagen</a:t>
            </a:r>
          </a:p>
          <a:p>
            <a:r>
              <a:rPr lang="es-ES" dirty="0"/>
              <a:t>-Usando información visual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7680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Muchos otros tipos de redes neuronales:</a:t>
            </a:r>
          </a:p>
          <a:p>
            <a:r>
              <a:rPr lang="es-ES" dirty="0"/>
              <a:t>-Aprovechan principios de diseño y aprendizaje de las redes clásicas</a:t>
            </a:r>
          </a:p>
          <a:p>
            <a:r>
              <a:rPr lang="es-ES" dirty="0"/>
              <a:t>-Pero no tienen base biológica ninguna y funcionan bien</a:t>
            </a:r>
          </a:p>
          <a:p>
            <a:r>
              <a:rPr lang="es-ES" dirty="0"/>
              <a:t>-Llamadas redes neuronales por tradición</a:t>
            </a:r>
          </a:p>
          <a:p>
            <a:r>
              <a:rPr lang="es-ES" dirty="0"/>
              <a:t>-Redes recurrentes: Trabajan con “series temporales”</a:t>
            </a:r>
          </a:p>
          <a:p>
            <a:r>
              <a:rPr lang="es-ES" dirty="0"/>
              <a:t>-Ejemplo: aprender del precio de la luz de n meses para predecir el precio de la luz de los próximos días</a:t>
            </a:r>
          </a:p>
          <a:p>
            <a:r>
              <a:rPr lang="es-ES" dirty="0"/>
              <a:t>-Siguiente: Animación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36443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30200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Más ejemplos de series temporales:</a:t>
            </a:r>
          </a:p>
          <a:p>
            <a:r>
              <a:rPr lang="es-ES" dirty="0"/>
              <a:t>-Electroencefalogramas -&gt; Electrodos en la cabeza</a:t>
            </a:r>
          </a:p>
          <a:p>
            <a:r>
              <a:rPr lang="es-ES" dirty="0"/>
              <a:t>-Cada electrodo mide la respuesta del cerebro a lo largo del tiempo</a:t>
            </a:r>
          </a:p>
          <a:p>
            <a:r>
              <a:rPr lang="es-ES" dirty="0"/>
              <a:t>-Las </a:t>
            </a:r>
            <a:r>
              <a:rPr lang="es-ES" dirty="0" err="1"/>
              <a:t>rnns</a:t>
            </a:r>
            <a:r>
              <a:rPr lang="es-ES" dirty="0"/>
              <a:t> pueden analizar patrones de señales cerebrales</a:t>
            </a:r>
          </a:p>
          <a:p>
            <a:r>
              <a:rPr lang="es-ES" dirty="0"/>
              <a:t>-Predecir movimientos de mano izquierda y derecha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1017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Siguiente: </a:t>
            </a:r>
            <a:r>
              <a:rPr lang="es-ES" dirty="0" err="1"/>
              <a:t>GANs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87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-Distinto: No requiere datos</a:t>
            </a:r>
          </a:p>
          <a:p>
            <a:r>
              <a:rPr lang="es-ES" dirty="0"/>
              <a:t>-Sino exploración</a:t>
            </a:r>
          </a:p>
          <a:p>
            <a:r>
              <a:rPr lang="es-ES" dirty="0"/>
              <a:t>-Se le dice “lo qué hacer”, pero no “cómo hacerlo”</a:t>
            </a:r>
          </a:p>
          <a:p>
            <a:r>
              <a:rPr lang="es-ES" dirty="0"/>
              <a:t>-</a:t>
            </a:r>
            <a:r>
              <a:rPr lang="es-ES" dirty="0" err="1"/>
              <a:t>AlphaGo</a:t>
            </a:r>
            <a:r>
              <a:rPr lang="es-ES" dirty="0"/>
              <a:t>, </a:t>
            </a:r>
            <a:r>
              <a:rPr lang="es-ES" dirty="0" err="1"/>
              <a:t>AlphaStar</a:t>
            </a:r>
            <a:r>
              <a:rPr lang="es-ES" dirty="0"/>
              <a:t>, brazos robóticos…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10530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Para generación de imágenes:</a:t>
            </a:r>
          </a:p>
          <a:p>
            <a:r>
              <a:rPr lang="es-ES" dirty="0"/>
              <a:t>-Juego entre dos redes</a:t>
            </a:r>
          </a:p>
          <a:p>
            <a:r>
              <a:rPr lang="es-ES" dirty="0"/>
              <a:t>-Generadora: intenta “engañar” a la discriminadora</a:t>
            </a:r>
          </a:p>
          <a:p>
            <a:r>
              <a:rPr lang="es-ES" dirty="0"/>
              <a:t>-Discriminadora: intenta “acertar” si una imagen es real o no</a:t>
            </a:r>
          </a:p>
          <a:p>
            <a:r>
              <a:rPr lang="es-ES" dirty="0"/>
              <a:t>-Mejoran a la par -&gt; Nos interesa que mejore la generadora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62056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-Personas que no existen: Generadas por una GAN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4063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-También transferencia de estilos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8357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Último modelo que vamos a ver</a:t>
            </a:r>
          </a:p>
          <a:p>
            <a:r>
              <a:rPr lang="es-ES" dirty="0"/>
              <a:t>-Muy de moda -&gt; Resultados impresionantes en aplicaciones</a:t>
            </a:r>
          </a:p>
          <a:p>
            <a:r>
              <a:rPr lang="es-ES" dirty="0"/>
              <a:t>-Funcionamiento más complejo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81364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-Diseñadas para trabajar con lenguaje</a:t>
            </a:r>
          </a:p>
          <a:p>
            <a:r>
              <a:rPr lang="es-ES" dirty="0"/>
              <a:t>-Sustituyeron a las </a:t>
            </a:r>
            <a:r>
              <a:rPr lang="es-ES" dirty="0" err="1"/>
              <a:t>RNNs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56687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-Tareas de traducción y otras</a:t>
            </a:r>
          </a:p>
          <a:p>
            <a:r>
              <a:rPr lang="es-ES" dirty="0"/>
              <a:t>-Transformación de texto a imagen, imagen a imagen, imagen a texto…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66090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Muchas arquitecturas</a:t>
            </a:r>
          </a:p>
          <a:p>
            <a:r>
              <a:rPr lang="es-ES" dirty="0"/>
              <a:t>-Vamos a ver ejemplos de aplicaciones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92275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-Chat-</a:t>
            </a:r>
            <a:r>
              <a:rPr lang="es-ES" dirty="0" err="1"/>
              <a:t>bot</a:t>
            </a:r>
            <a:r>
              <a:rPr lang="es-ES" dirty="0"/>
              <a:t> con el que conversar</a:t>
            </a:r>
          </a:p>
          <a:p>
            <a:r>
              <a:rPr lang="es-ES" dirty="0"/>
              <a:t>-”El conocimiento es una de las mayores herramientas a vuestra disposición”, “hay que ser empáticos y respetuosos con los demás”</a:t>
            </a:r>
          </a:p>
          <a:p>
            <a:r>
              <a:rPr lang="es-ES" dirty="0"/>
              <a:t>-Traducción a pirata: “Yo, </a:t>
            </a:r>
            <a:r>
              <a:rPr lang="es-ES" dirty="0" err="1"/>
              <a:t>ChatGPT</a:t>
            </a:r>
            <a:r>
              <a:rPr lang="es-ES" dirty="0"/>
              <a:t>, el gran lingüista del mar…”, “el conocimiento es un tesoro más valioso que el oro”, “</a:t>
            </a:r>
            <a:r>
              <a:rPr lang="es-ES" dirty="0" err="1"/>
              <a:t>Ahoy</a:t>
            </a:r>
            <a:r>
              <a:rPr lang="es-ES" dirty="0"/>
              <a:t> y buena suerte en vuestro viaje educativo”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08790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Gran Modelo de Lenguaje: </a:t>
            </a:r>
          </a:p>
          <a:p>
            <a:r>
              <a:rPr lang="es-ES" dirty="0"/>
              <a:t>-Entrenado con mucho texto de muchas fuentes</a:t>
            </a:r>
          </a:p>
          <a:p>
            <a:r>
              <a:rPr lang="es-ES" dirty="0"/>
              <a:t>-Millones de dólares en entrenamiento (servidores)</a:t>
            </a:r>
          </a:p>
          <a:p>
            <a:r>
              <a:rPr lang="es-ES" dirty="0"/>
              <a:t>-Capacidades impresionantes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46346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Puede hacer de todo:</a:t>
            </a:r>
          </a:p>
          <a:p>
            <a:r>
              <a:rPr lang="es-ES" dirty="0"/>
              <a:t>-Generar texto, responder preguntas…</a:t>
            </a:r>
          </a:p>
          <a:p>
            <a:r>
              <a:rPr lang="es-ES" dirty="0"/>
              <a:t>-También cosas para las que no estaba pensado: programar, hacer cálculos matemáticos…</a:t>
            </a:r>
          </a:p>
          <a:p>
            <a:r>
              <a:rPr lang="es-ES" dirty="0"/>
              <a:t>-Trabaja con lenguaje natural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577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-Las redes neuronales se entrenan MAYORMENTE con aprendizaje supervisado</a:t>
            </a:r>
          </a:p>
          <a:p>
            <a:r>
              <a:rPr lang="es-ES" dirty="0"/>
              <a:t>-Requieren grandes volúmenes de datos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05653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-En realidad no sabe qué es “hablar” -&gt; No es “inteligente”</a:t>
            </a:r>
          </a:p>
          <a:p>
            <a:r>
              <a:rPr lang="es-ES" dirty="0"/>
              <a:t>-Ha aprendido qué sería lo más probable que respondiera una persona que supiera de un tema a una frase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52726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-Parece que sabe de todo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55910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-Pero a veces comete errores de lógica o similares</a:t>
            </a:r>
          </a:p>
          <a:p>
            <a:r>
              <a:rPr lang="es-ES" dirty="0"/>
              <a:t>-No está diseñado para eso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284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-Otra aplicación</a:t>
            </a:r>
          </a:p>
          <a:p>
            <a:r>
              <a:rPr lang="es-ES" dirty="0"/>
              <a:t>-Algo menos llamativo pero igualmente impresionante</a:t>
            </a:r>
          </a:p>
          <a:p>
            <a:r>
              <a:rPr lang="es-ES" dirty="0"/>
              <a:t>-Tiene que ver con redes neuronales, aunque al principio no lo vaya a parecer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56902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-Proteína: Moléculas compuestas de “aminoácidos” muy importantes para la vida</a:t>
            </a:r>
          </a:p>
          <a:p>
            <a:r>
              <a:rPr lang="es-ES" dirty="0"/>
              <a:t>-Funciones: Estructura de los tejidos celulares, controlar el metabolismo, transportar moléculas, anticuerpos…</a:t>
            </a:r>
          </a:p>
          <a:p>
            <a:r>
              <a:rPr lang="es-ES" dirty="0"/>
              <a:t>-El cómo se pliegan es importante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47819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 el plegado el que condiciona su función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13314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Y un mal plegado puede conllevar enfermedades: Alzheimer, Huntington…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2543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laboratorio, cómo se predice cómo se va a plegar una secuencia de aminoácidos?</a:t>
            </a:r>
          </a:p>
          <a:p>
            <a:r>
              <a:rPr lang="es-ES" dirty="0"/>
              <a:t>-Cristalografía de rayos X, resonancia nuclear magnética, microscopía electrónica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5166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04264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 sé cómo funcionan</a:t>
            </a:r>
          </a:p>
          <a:p>
            <a:r>
              <a:rPr lang="es-ES" dirty="0"/>
              <a:t>Lo que sí se es que son muy caras (cientos de miles de euros) y muy lentas (meses)</a:t>
            </a:r>
          </a:p>
          <a:p>
            <a:r>
              <a:rPr lang="es-ES" dirty="0"/>
              <a:t>-Siguiente competición CASP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364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-¿Pero qué es una red neuronal?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0721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Laboratorios de todo el mundo pueden presentar sus métodos (computacionales)</a:t>
            </a:r>
          </a:p>
          <a:p>
            <a:r>
              <a:rPr lang="es-ES" dirty="0"/>
              <a:t>-Deben ser rápidos/tener un buen rendimiento</a:t>
            </a:r>
          </a:p>
          <a:p>
            <a:r>
              <a:rPr lang="es-ES" dirty="0"/>
              <a:t>-Probar todos los posibles plegamientos uno a uno es inabordable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21985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2018: </a:t>
            </a:r>
            <a:r>
              <a:rPr lang="es-ES" dirty="0" err="1"/>
              <a:t>DeepMind</a:t>
            </a:r>
            <a:r>
              <a:rPr lang="es-ES" dirty="0"/>
              <a:t> presenta AlphaFold1</a:t>
            </a:r>
          </a:p>
          <a:p>
            <a:r>
              <a:rPr lang="es-ES" dirty="0"/>
              <a:t>-No sabían de moléculas (aunque algo sí debían saber)</a:t>
            </a:r>
          </a:p>
          <a:p>
            <a:r>
              <a:rPr lang="es-ES" dirty="0"/>
              <a:t>-Sí de redes neuronales</a:t>
            </a:r>
          </a:p>
          <a:p>
            <a:r>
              <a:rPr lang="es-ES" dirty="0"/>
              <a:t>-La mejor herramienta eran las CNN</a:t>
            </a:r>
          </a:p>
          <a:p>
            <a:r>
              <a:rPr lang="es-ES" dirty="0"/>
              <a:t>-Tradujeron el problema a uno de transformar una imagen en otra</a:t>
            </a:r>
          </a:p>
          <a:p>
            <a:r>
              <a:rPr lang="es-ES" dirty="0"/>
              <a:t>-Matriz de correlación entre aminoácidos (interacción) a matriz de distancias (estructura)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18021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Superaron todos los métodos habituales, con mucho margen</a:t>
            </a:r>
          </a:p>
          <a:p>
            <a:r>
              <a:rPr lang="es-ES" dirty="0"/>
              <a:t>-Muy por debajo de técnicas de laboratorio todavía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276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2020 se presentan con AlphaFold2</a:t>
            </a:r>
          </a:p>
          <a:p>
            <a:r>
              <a:rPr lang="es-ES" dirty="0"/>
              <a:t>-Ahora lo que se lleva no son las </a:t>
            </a:r>
            <a:r>
              <a:rPr lang="es-ES" dirty="0" err="1"/>
              <a:t>CNNs</a:t>
            </a:r>
            <a:r>
              <a:rPr lang="es-ES" dirty="0"/>
              <a:t>  sino los Transformers</a:t>
            </a:r>
          </a:p>
          <a:p>
            <a:r>
              <a:rPr lang="es-ES" dirty="0"/>
              <a:t>-Como hemos visto, trabajan con “lenguaje” (o secuencias)</a:t>
            </a:r>
          </a:p>
          <a:p>
            <a:r>
              <a:rPr lang="es-ES" dirty="0"/>
              <a:t>-Se las apañaron para transformar el problema a uno de convertir una secuencia a otra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18244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Resultados: 2º 90, 1º (AlphaFold2) &gt;240 puntos</a:t>
            </a:r>
          </a:p>
          <a:p>
            <a:r>
              <a:rPr lang="es-ES" dirty="0"/>
              <a:t>-Se considera el problema resuelto</a:t>
            </a:r>
          </a:p>
          <a:p>
            <a:r>
              <a:rPr lang="es-ES" dirty="0"/>
              <a:t>-No se ha vuelto a repetir la competición CASP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05147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Último ejemplo que vamos a mostrar</a:t>
            </a:r>
          </a:p>
          <a:p>
            <a:r>
              <a:rPr lang="es-ES" dirty="0"/>
              <a:t>-Generación sintética</a:t>
            </a:r>
          </a:p>
          <a:p>
            <a:r>
              <a:rPr lang="es-ES" dirty="0"/>
              <a:t>-En este caso imágenes: pero se está trabajando en música, sonido, 3d…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62044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-Muchos métodos: No vamos a entrar</a:t>
            </a:r>
          </a:p>
          <a:p>
            <a:r>
              <a:rPr lang="es-ES" dirty="0"/>
              <a:t>-Todos requieren bases de datos de imágenes enormes</a:t>
            </a:r>
          </a:p>
          <a:p>
            <a:r>
              <a:rPr lang="es-ES" dirty="0"/>
              <a:t>-De muchos estilos -&gt; Internet a cholón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36496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Combinan Transformers para trabajar con texto: Texto a imagen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74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552806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Pero también hay métodos que convierten imágenes entre estilos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75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62973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Y otras capacidades relacionadas</a:t>
            </a:r>
          </a:p>
          <a:p>
            <a:r>
              <a:rPr lang="es-ES" dirty="0"/>
              <a:t>-Rellenar partes de una escena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76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3814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Inspiración biológica: </a:t>
            </a:r>
          </a:p>
          <a:p>
            <a:r>
              <a:rPr lang="es-ES" dirty="0"/>
              <a:t>-Partes de la neurona</a:t>
            </a:r>
          </a:p>
          <a:p>
            <a:r>
              <a:rPr lang="es-ES" dirty="0"/>
              <a:t>-Una neurona -&gt; Funcionamiento MUY limitado</a:t>
            </a:r>
          </a:p>
          <a:p>
            <a:r>
              <a:rPr lang="es-ES" dirty="0"/>
              <a:t>-Gran cantidad de neuronas conectadas -&gt; Comportamiento muy complejo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61398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Muchas versiones “mini” (aunque potentes) en internet</a:t>
            </a:r>
          </a:p>
          <a:p>
            <a:r>
              <a:rPr lang="es-ES" dirty="0"/>
              <a:t>-Cualquiera las puede usar</a:t>
            </a:r>
          </a:p>
          <a:p>
            <a:r>
              <a:rPr lang="es-ES" dirty="0"/>
              <a:t>-Conseguir buenos resultados requiere un poco de “ingeniería de peticiones/</a:t>
            </a:r>
            <a:r>
              <a:rPr lang="es-ES" dirty="0" err="1"/>
              <a:t>prompt</a:t>
            </a:r>
            <a:r>
              <a:rPr lang="es-ES" dirty="0"/>
              <a:t> </a:t>
            </a:r>
            <a:r>
              <a:rPr lang="es-ES" dirty="0" err="1"/>
              <a:t>engineering</a:t>
            </a:r>
            <a:r>
              <a:rPr lang="es-ES" dirty="0"/>
              <a:t>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77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438604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Críticas de muchos sectores:</a:t>
            </a:r>
          </a:p>
          <a:p>
            <a:r>
              <a:rPr lang="es-ES" dirty="0"/>
              <a:t>-Sesgos: Los datos contienen sesgos -&gt; Las </a:t>
            </a:r>
            <a:r>
              <a:rPr lang="es-ES" dirty="0" err="1"/>
              <a:t>IAs</a:t>
            </a:r>
            <a:r>
              <a:rPr lang="es-ES" dirty="0"/>
              <a:t> los aprenden y representan</a:t>
            </a:r>
          </a:p>
          <a:p>
            <a:r>
              <a:rPr lang="es-ES" dirty="0"/>
              <a:t>-Mucho trabajo para mitigarlos -&gt; Problema MUY difícil pero importante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78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47225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¿Qué datos se han usado?</a:t>
            </a:r>
          </a:p>
          <a:p>
            <a:r>
              <a:rPr lang="es-ES" dirty="0"/>
              <a:t>-Campañas por parte de artistas en contra de la IA</a:t>
            </a:r>
          </a:p>
          <a:p>
            <a:r>
              <a:rPr lang="es-ES" dirty="0"/>
              <a:t>-Uso de datos sin consentimiento expreso -&gt; Peligroso</a:t>
            </a:r>
          </a:p>
          <a:p>
            <a:r>
              <a:rPr lang="es-ES" dirty="0"/>
              <a:t>-Algunas </a:t>
            </a:r>
            <a:r>
              <a:rPr lang="es-ES" dirty="0" err="1"/>
              <a:t>IAs</a:t>
            </a:r>
            <a:r>
              <a:rPr lang="es-ES" dirty="0"/>
              <a:t> (</a:t>
            </a:r>
            <a:r>
              <a:rPr lang="es-ES" dirty="0" err="1"/>
              <a:t>Stable</a:t>
            </a:r>
            <a:r>
              <a:rPr lang="es-ES" dirty="0"/>
              <a:t> </a:t>
            </a:r>
            <a:r>
              <a:rPr lang="es-ES" dirty="0" err="1"/>
              <a:t>Diffusion</a:t>
            </a:r>
            <a:r>
              <a:rPr lang="es-ES" dirty="0"/>
              <a:t> 2) ya usan </a:t>
            </a:r>
            <a:r>
              <a:rPr lang="es-ES" dirty="0" err="1"/>
              <a:t>datasets</a:t>
            </a:r>
            <a:r>
              <a:rPr lang="es-ES" dirty="0"/>
              <a:t> específicos con datos “legales”</a:t>
            </a:r>
          </a:p>
          <a:p>
            <a:r>
              <a:rPr lang="es-ES" dirty="0"/>
              <a:t>-¿Quién tiene el copyright de lo que genera la IA?</a:t>
            </a:r>
          </a:p>
          <a:p>
            <a:r>
              <a:rPr lang="es-ES" dirty="0"/>
              <a:t>-Mucho trabajo para juristas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79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8220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Cajas negras</a:t>
            </a:r>
          </a:p>
          <a:p>
            <a:r>
              <a:rPr lang="es-ES" dirty="0"/>
              <a:t>-Modelos muy complejos, poco interpretables</a:t>
            </a:r>
          </a:p>
          <a:p>
            <a:r>
              <a:rPr lang="es-ES" dirty="0"/>
              <a:t>-¿Por qué toman las decisiones que toman?</a:t>
            </a:r>
          </a:p>
          <a:p>
            <a:r>
              <a:rPr lang="es-ES" dirty="0"/>
              <a:t>-¿Por qué llegan a los resultados que llegan?</a:t>
            </a:r>
          </a:p>
          <a:p>
            <a:r>
              <a:rPr lang="es-ES" dirty="0"/>
              <a:t>-Mucho estudio en este campo -&gt; XAI</a:t>
            </a:r>
          </a:p>
          <a:p>
            <a:r>
              <a:rPr lang="es-ES" dirty="0"/>
              <a:t>-Problema abierto y también difícil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80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4990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-Años 50: McCulloch y Pitts inventan el “perceptrón”</a:t>
            </a:r>
          </a:p>
          <a:p>
            <a:r>
              <a:rPr lang="es-ES" dirty="0"/>
              <a:t>-Números en vez de impulsos eléctricos o procesos químicos</a:t>
            </a:r>
          </a:p>
          <a:p>
            <a:r>
              <a:rPr lang="es-ES" dirty="0"/>
              <a:t>-¿Qué hace un perceptrón?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580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Conjunto de datos: Gatos y perros</a:t>
            </a:r>
          </a:p>
          <a:p>
            <a:r>
              <a:rPr lang="es-ES" dirty="0"/>
              <a:t>-2 variables: Cómo de buenos y cómo de listos son</a:t>
            </a:r>
          </a:p>
          <a:p>
            <a:r>
              <a:rPr lang="es-ES" dirty="0"/>
              <a:t>-Queremos clasificarlos en gatos y perros</a:t>
            </a:r>
          </a:p>
          <a:p>
            <a:r>
              <a:rPr lang="es-ES" dirty="0"/>
              <a:t>-TENEMOS ETIQUETAS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321A2-FEF7-4371-8260-98939BD29BB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477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80DD2-7F8D-AD71-E1EF-7C3FE5F7C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03414E-C295-75F5-DCDB-0930C3B16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6D817B-CB00-609E-0CAA-A4B0021D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2E9C6-0CAE-49BF-B4F7-50632692A429}" type="datetimeFigureOut">
              <a:rPr lang="es-ES" smtClean="0"/>
              <a:t>03/02/2023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9B22C4-BEB3-6A16-0669-93C060236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A7DEF3-F75F-35DC-F05D-CEE37962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432C-06FB-42E5-AE29-1F874DE2A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8877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8157D-EB24-90F3-3970-D6FB7AD12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CF88EE-9F2A-8CC4-44A4-9A7CE1C3D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27FCC3-191F-7A5F-5722-E4DC00FD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2E9C6-0CAE-49BF-B4F7-50632692A429}" type="datetimeFigureOut">
              <a:rPr lang="es-ES" smtClean="0"/>
              <a:t>03/02/2023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99400D-3248-2B93-843F-35FE2D1AD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0165C2-EC90-48D9-D9DD-054A602B3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432C-06FB-42E5-AE29-1F874DE2A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182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5304D0-D595-2E90-7E3C-5F1342655A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08A4EF-E3E3-5501-AD69-5AE908944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1D3DFD-5F6A-DED0-72D7-108195098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2E9C6-0CAE-49BF-B4F7-50632692A429}" type="datetimeFigureOut">
              <a:rPr lang="es-ES" smtClean="0"/>
              <a:t>03/02/2023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0C9527-28A5-BB63-A226-81AB475B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02DD05-31A1-F8EF-B4BB-1FDC7DBFE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432C-06FB-42E5-AE29-1F874DE2A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64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A07B9C-8FBF-94B8-B206-BB3EA35F5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131140-C9CE-CEA7-31EF-F28F38DE5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62AE5E-2CBC-2204-63D3-0E984073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2E9C6-0CAE-49BF-B4F7-50632692A429}" type="datetimeFigureOut">
              <a:rPr lang="es-ES" smtClean="0"/>
              <a:t>03/02/2023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4E39DD-0109-13C6-9645-4D0B25BFE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EB10A5-3503-9DA5-55BB-A4B115DA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432C-06FB-42E5-AE29-1F874DE2A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766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4A27D5-AC32-DF48-FF8B-3B6809D42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B35D96-5BEB-F07F-4C9D-A12FB76C1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E7C42-C5FA-96B6-5B16-DB4B9C2FA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2E9C6-0CAE-49BF-B4F7-50632692A429}" type="datetimeFigureOut">
              <a:rPr lang="es-ES" smtClean="0"/>
              <a:t>03/02/2023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FA9E09-A875-C17E-0925-4E9717ADC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ED5175-6B14-1422-F0CF-51CE074F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432C-06FB-42E5-AE29-1F874DE2A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164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FCAA4-3418-8C77-572B-25483E4A3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F24084-E49C-0BB6-2261-2BDD594BF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52CC7C-0D5B-275C-6F12-426E1F43D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F15ACE-ED33-A674-8E2B-541287868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2E9C6-0CAE-49BF-B4F7-50632692A429}" type="datetimeFigureOut">
              <a:rPr lang="es-ES" smtClean="0"/>
              <a:t>03/02/2023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C171E0-DEAD-9E30-063F-59833CA07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EF2FA8-E035-58CE-20B5-8776BD5F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432C-06FB-42E5-AE29-1F874DE2A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352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CED55-6B54-CFD0-F5FE-24FB42FA0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9154E1-2D9B-E2E8-B127-3760D3B1B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AB8585-71A8-B199-6B61-92B58C36C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8462C3E-711C-64C7-6F31-43AE28397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45C5C7-6F1B-0B9E-CD8A-5D7D4BD8D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F3C9A78-A1A4-20E5-3CCF-621B7D574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2E9C6-0CAE-49BF-B4F7-50632692A429}" type="datetimeFigureOut">
              <a:rPr lang="es-ES" smtClean="0"/>
              <a:t>03/02/2023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547CA2A-D733-56DE-D65F-25020C17D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6310F54-0768-7EAC-1230-71B66AB52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432C-06FB-42E5-AE29-1F874DE2A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771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AEBF7-5428-125D-45EE-C89B5F73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36A92DB-EFC1-103A-1773-A813B3FC7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2E9C6-0CAE-49BF-B4F7-50632692A429}" type="datetimeFigureOut">
              <a:rPr lang="es-ES" smtClean="0"/>
              <a:t>03/02/2023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AF177F-D007-B6B6-6017-F1059272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289B4F5-17B0-A5DC-E9EC-BDB85BB8C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432C-06FB-42E5-AE29-1F874DE2A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111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5BF07B7-E58A-1202-6176-E22D5A913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2E9C6-0CAE-49BF-B4F7-50632692A429}" type="datetimeFigureOut">
              <a:rPr lang="es-ES" smtClean="0"/>
              <a:t>03/02/2023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EB2C4A4-5AC2-BF4D-D2E4-11CB3C63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ECC0A36-F1B3-3895-058B-AEC05759E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432C-06FB-42E5-AE29-1F874DE2A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427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B07C0C-488C-BE81-3698-3FB49A12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2A19DB-2D66-7D78-C63A-DCB46DF24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8B33A2-0CC9-D440-BAEA-1685BD876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AC1D44-E48F-DE83-B5D3-60DB5AD3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2E9C6-0CAE-49BF-B4F7-50632692A429}" type="datetimeFigureOut">
              <a:rPr lang="es-ES" smtClean="0"/>
              <a:t>03/02/2023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E26781-E3CC-BD9D-D4F1-59D6A139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38F134-55A5-62A0-3603-458EA5FE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432C-06FB-42E5-AE29-1F874DE2A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11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727BA-C814-C326-AB23-E60BDCBD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2935955-FECF-57F8-1CC3-4FC81DA2A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9E6589-50EF-2E18-C6C0-783554092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AE97F1-776C-2E2C-851A-8F728AE0B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2E9C6-0CAE-49BF-B4F7-50632692A429}" type="datetimeFigureOut">
              <a:rPr lang="es-ES" smtClean="0"/>
              <a:t>03/02/2023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21BFB1-3485-2E22-7BD1-B9C5C0795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BFF384-AB05-F4C0-3C00-81CF737D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432C-06FB-42E5-AE29-1F874DE2A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1503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432B210-2429-7330-5608-CA923551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4734A1-0D01-96EE-B7B8-4172DADD8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BFB0CE-4484-D9DD-F78D-69F391DF2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2E9C6-0CAE-49BF-B4F7-50632692A429}" type="datetimeFigureOut">
              <a:rPr lang="es-ES" smtClean="0"/>
              <a:t>03/02/2023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61E3D6-A4BF-4B93-BC70-0E3E059AB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8AABE0-9D2B-ACE0-0619-F9162427C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C432C-06FB-42E5-AE29-1F874DE2A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43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60.png"/><Relationship Id="rId5" Type="http://schemas.openxmlformats.org/officeDocument/2006/relationships/image" Target="../media/image15.jpg"/><Relationship Id="rId10" Type="http://schemas.openxmlformats.org/officeDocument/2006/relationships/image" Target="../media/image26.png"/><Relationship Id="rId4" Type="http://schemas.openxmlformats.org/officeDocument/2006/relationships/image" Target="../media/image14.jp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30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8.png"/><Relationship Id="rId5" Type="http://schemas.openxmlformats.org/officeDocument/2006/relationships/image" Target="../media/image15.jpg"/><Relationship Id="rId10" Type="http://schemas.openxmlformats.org/officeDocument/2006/relationships/image" Target="../media/image23.png"/><Relationship Id="rId4" Type="http://schemas.openxmlformats.org/officeDocument/2006/relationships/image" Target="../media/image14.jpg"/><Relationship Id="rId9" Type="http://schemas.openxmlformats.org/officeDocument/2006/relationships/image" Target="../media/image20.jp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35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33.png"/><Relationship Id="rId5" Type="http://schemas.openxmlformats.org/officeDocument/2006/relationships/image" Target="../media/image15.jpg"/><Relationship Id="rId15" Type="http://schemas.openxmlformats.org/officeDocument/2006/relationships/image" Target="../media/image36.png"/><Relationship Id="rId10" Type="http://schemas.openxmlformats.org/officeDocument/2006/relationships/image" Target="../media/image21.jpg"/><Relationship Id="rId4" Type="http://schemas.openxmlformats.org/officeDocument/2006/relationships/image" Target="../media/image14.jpg"/><Relationship Id="rId9" Type="http://schemas.openxmlformats.org/officeDocument/2006/relationships/image" Target="../media/image20.jp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39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37.png"/><Relationship Id="rId5" Type="http://schemas.openxmlformats.org/officeDocument/2006/relationships/image" Target="../media/image15.jpg"/><Relationship Id="rId15" Type="http://schemas.openxmlformats.org/officeDocument/2006/relationships/image" Target="../media/image36.png"/><Relationship Id="rId10" Type="http://schemas.openxmlformats.org/officeDocument/2006/relationships/image" Target="../media/image21.jpg"/><Relationship Id="rId4" Type="http://schemas.openxmlformats.org/officeDocument/2006/relationships/image" Target="../media/image14.jpg"/><Relationship Id="rId9" Type="http://schemas.openxmlformats.org/officeDocument/2006/relationships/image" Target="../media/image20.jpg"/><Relationship Id="rId1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39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37.png"/><Relationship Id="rId5" Type="http://schemas.openxmlformats.org/officeDocument/2006/relationships/image" Target="../media/image15.jpg"/><Relationship Id="rId15" Type="http://schemas.openxmlformats.org/officeDocument/2006/relationships/image" Target="../media/image36.png"/><Relationship Id="rId10" Type="http://schemas.openxmlformats.org/officeDocument/2006/relationships/image" Target="../media/image21.jpg"/><Relationship Id="rId4" Type="http://schemas.openxmlformats.org/officeDocument/2006/relationships/image" Target="../media/image14.jpg"/><Relationship Id="rId9" Type="http://schemas.openxmlformats.org/officeDocument/2006/relationships/image" Target="../media/image20.jpg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41.png"/><Relationship Id="rId5" Type="http://schemas.openxmlformats.org/officeDocument/2006/relationships/image" Target="../media/image15.jpg"/><Relationship Id="rId15" Type="http://schemas.openxmlformats.org/officeDocument/2006/relationships/image" Target="../media/image45.png"/><Relationship Id="rId10" Type="http://schemas.openxmlformats.org/officeDocument/2006/relationships/image" Target="../media/image21.jpg"/><Relationship Id="rId4" Type="http://schemas.openxmlformats.org/officeDocument/2006/relationships/image" Target="../media/image14.jpg"/><Relationship Id="rId9" Type="http://schemas.openxmlformats.org/officeDocument/2006/relationships/image" Target="../media/image20.jpg"/><Relationship Id="rId1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500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49.png"/><Relationship Id="rId5" Type="http://schemas.openxmlformats.org/officeDocument/2006/relationships/image" Target="../media/image15.jpg"/><Relationship Id="rId15" Type="http://schemas.openxmlformats.org/officeDocument/2006/relationships/image" Target="../media/image52.png"/><Relationship Id="rId10" Type="http://schemas.openxmlformats.org/officeDocument/2006/relationships/image" Target="../media/image21.jpg"/><Relationship Id="rId4" Type="http://schemas.openxmlformats.org/officeDocument/2006/relationships/image" Target="../media/image14.jpg"/><Relationship Id="rId9" Type="http://schemas.openxmlformats.org/officeDocument/2006/relationships/image" Target="../media/image20.jpg"/><Relationship Id="rId1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54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49.png"/><Relationship Id="rId5" Type="http://schemas.openxmlformats.org/officeDocument/2006/relationships/image" Target="../media/image15.jpg"/><Relationship Id="rId15" Type="http://schemas.openxmlformats.org/officeDocument/2006/relationships/image" Target="../media/image56.png"/><Relationship Id="rId10" Type="http://schemas.openxmlformats.org/officeDocument/2006/relationships/image" Target="../media/image21.jpg"/><Relationship Id="rId4" Type="http://schemas.openxmlformats.org/officeDocument/2006/relationships/image" Target="../media/image14.jpg"/><Relationship Id="rId9" Type="http://schemas.openxmlformats.org/officeDocument/2006/relationships/image" Target="../media/image20.jpg"/><Relationship Id="rId1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hyperlink" Target="https://thispersondoesnotexist.com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8.gif"/><Relationship Id="rId4" Type="http://schemas.openxmlformats.org/officeDocument/2006/relationships/diagramLayout" Target="../diagrams/layout3.xml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chat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8.gif"/><Relationship Id="rId4" Type="http://schemas.openxmlformats.org/officeDocument/2006/relationships/diagramLayout" Target="../diagrams/layout4.xml"/><Relationship Id="rId9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blediffusionweb.com/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png"/><Relationship Id="rId4" Type="http://schemas.openxmlformats.org/officeDocument/2006/relationships/hyperlink" Target="https://replicate.com/stability-ai/stable-diffusion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64CB4-A1F7-7B6B-BE8E-538FF51BA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Redes neuronales:</a:t>
            </a:r>
            <a:br>
              <a:rPr lang="es-ES" dirty="0"/>
            </a:br>
            <a:r>
              <a:rPr lang="es-ES" sz="4400" dirty="0"/>
              <a:t>¿Qué son y qué (no) pueden hacer?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48023F-9DE5-3883-ABEF-5A0C67E4FE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Iosu Rodríguez Martínez</a:t>
            </a:r>
          </a:p>
        </p:txBody>
      </p:sp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7B85675-65C1-ACE5-CB2C-36801BA63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342" y="4951141"/>
            <a:ext cx="4562078" cy="1757865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F4CFCADC-05D5-8776-DADA-3E0B18DC7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9" y="5388535"/>
            <a:ext cx="2487202" cy="132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08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9FC82A0-A0A7-6E12-9DEE-C347C7AA1CA6}"/>
              </a:ext>
            </a:extLst>
          </p:cNvPr>
          <p:cNvSpPr txBox="1">
            <a:spLocks/>
          </p:cNvSpPr>
          <p:nvPr/>
        </p:nvSpPr>
        <p:spPr>
          <a:xfrm>
            <a:off x="7537969" y="576582"/>
            <a:ext cx="3084685" cy="793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El </a:t>
            </a:r>
            <a:r>
              <a:rPr lang="en-US" sz="4000" dirty="0" err="1"/>
              <a:t>perceptrón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14560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7564DE5-46A8-F002-CF73-05F68240A7AE}"/>
              </a:ext>
            </a:extLst>
          </p:cNvPr>
          <p:cNvCxnSpPr>
            <a:cxnSpLocks/>
          </p:cNvCxnSpPr>
          <p:nvPr/>
        </p:nvCxnSpPr>
        <p:spPr>
          <a:xfrm flipV="1">
            <a:off x="989901" y="60715"/>
            <a:ext cx="2026398" cy="6197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9313C8CE-6109-942C-A276-CD3C2B0D7FF7}"/>
              </a:ext>
            </a:extLst>
          </p:cNvPr>
          <p:cNvCxnSpPr>
            <a:cxnSpLocks/>
            <a:stCxn id="29" idx="1"/>
          </p:cNvCxnSpPr>
          <p:nvPr/>
        </p:nvCxnSpPr>
        <p:spPr>
          <a:xfrm rot="10800000">
            <a:off x="3005892" y="206162"/>
            <a:ext cx="3926867" cy="61785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8DAC525C-72BC-B795-031E-E19DA948D9BE}"/>
                  </a:ext>
                </a:extLst>
              </p:cNvPr>
              <p:cNvSpPr txBox="1"/>
              <p:nvPr/>
            </p:nvSpPr>
            <p:spPr>
              <a:xfrm>
                <a:off x="6932758" y="515085"/>
                <a:ext cx="5156732" cy="6178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 →"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𝑃𝑒𝑟𝑟𝑜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 →"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𝐺𝑎𝑡𝑜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8DAC525C-72BC-B795-031E-E19DA948D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58" y="515085"/>
                <a:ext cx="5156732" cy="617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3887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7564DE5-46A8-F002-CF73-05F68240A7AE}"/>
              </a:ext>
            </a:extLst>
          </p:cNvPr>
          <p:cNvCxnSpPr>
            <a:cxnSpLocks/>
          </p:cNvCxnSpPr>
          <p:nvPr/>
        </p:nvCxnSpPr>
        <p:spPr>
          <a:xfrm flipV="1">
            <a:off x="989901" y="60715"/>
            <a:ext cx="2026398" cy="6197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9313C8CE-6109-942C-A276-CD3C2B0D7FF7}"/>
              </a:ext>
            </a:extLst>
          </p:cNvPr>
          <p:cNvCxnSpPr>
            <a:cxnSpLocks/>
          </p:cNvCxnSpPr>
          <p:nvPr/>
        </p:nvCxnSpPr>
        <p:spPr>
          <a:xfrm rot="10800000">
            <a:off x="3005890" y="206160"/>
            <a:ext cx="3926869" cy="61785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F3B38930-1518-6648-91FB-3973ED64E9D5}"/>
                  </a:ext>
                </a:extLst>
              </p:cNvPr>
              <p:cNvSpPr txBox="1"/>
              <p:nvPr/>
            </p:nvSpPr>
            <p:spPr>
              <a:xfrm>
                <a:off x="6932758" y="515085"/>
                <a:ext cx="5246756" cy="6178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⋅(−4)+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⋅1≥0 →"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𝑃𝑒𝑟𝑟𝑜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⋅(−4)+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⋅1&lt;0 →"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𝐺𝑎𝑡𝑜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F3B38930-1518-6648-91FB-3973ED64E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58" y="515085"/>
                <a:ext cx="5246756" cy="617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6895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7564DE5-46A8-F002-CF73-05F68240A7AE}"/>
              </a:ext>
            </a:extLst>
          </p:cNvPr>
          <p:cNvCxnSpPr>
            <a:cxnSpLocks/>
          </p:cNvCxnSpPr>
          <p:nvPr/>
        </p:nvCxnSpPr>
        <p:spPr>
          <a:xfrm flipV="1">
            <a:off x="989901" y="60715"/>
            <a:ext cx="2026398" cy="6197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9313C8CE-6109-942C-A276-CD3C2B0D7FF7}"/>
              </a:ext>
            </a:extLst>
          </p:cNvPr>
          <p:cNvCxnSpPr>
            <a:cxnSpLocks/>
          </p:cNvCxnSpPr>
          <p:nvPr/>
        </p:nvCxnSpPr>
        <p:spPr>
          <a:xfrm rot="10800000">
            <a:off x="3005888" y="206158"/>
            <a:ext cx="3926871" cy="61785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Franja diagonal 54">
            <a:extLst>
              <a:ext uri="{FF2B5EF4-FFF2-40B4-BE49-F238E27FC236}">
                <a16:creationId xmlns:a16="http://schemas.microsoft.com/office/drawing/2014/main" id="{2E94E030-2A64-794F-BE82-4A7A8171F21F}"/>
              </a:ext>
            </a:extLst>
          </p:cNvPr>
          <p:cNvSpPr/>
          <p:nvPr/>
        </p:nvSpPr>
        <p:spPr>
          <a:xfrm>
            <a:off x="989894" y="82545"/>
            <a:ext cx="2026397" cy="6198874"/>
          </a:xfrm>
          <a:prstGeom prst="diagStripe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6" name="Franja diagonal 55">
            <a:extLst>
              <a:ext uri="{FF2B5EF4-FFF2-40B4-BE49-F238E27FC236}">
                <a16:creationId xmlns:a16="http://schemas.microsoft.com/office/drawing/2014/main" id="{649B4D10-1D0B-1D6F-78E9-75BC6B9F6A1A}"/>
              </a:ext>
            </a:extLst>
          </p:cNvPr>
          <p:cNvSpPr/>
          <p:nvPr/>
        </p:nvSpPr>
        <p:spPr>
          <a:xfrm rot="10800000">
            <a:off x="989895" y="37481"/>
            <a:ext cx="2026395" cy="6220704"/>
          </a:xfrm>
          <a:prstGeom prst="diagStripe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82E6983-4E29-0812-DD44-6D8779EF4797}"/>
              </a:ext>
            </a:extLst>
          </p:cNvPr>
          <p:cNvSpPr/>
          <p:nvPr/>
        </p:nvSpPr>
        <p:spPr>
          <a:xfrm>
            <a:off x="3016291" y="82544"/>
            <a:ext cx="5237534" cy="61749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FCC270C0-987A-8772-4C8E-61427B4AC333}"/>
                  </a:ext>
                </a:extLst>
              </p:cNvPr>
              <p:cNvSpPr txBox="1"/>
              <p:nvPr/>
            </p:nvSpPr>
            <p:spPr>
              <a:xfrm>
                <a:off x="6932758" y="515085"/>
                <a:ext cx="5097100" cy="6178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⋅(−4)+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⋅1≥0 →"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𝑃𝑒𝑟𝑟𝑜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⋅(−4)+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⋅1&lt;0 →"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𝐺𝑎𝑡𝑜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FCC270C0-987A-8772-4C8E-61427B4AC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58" y="515085"/>
                <a:ext cx="5097100" cy="617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517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7564DE5-46A8-F002-CF73-05F68240A7AE}"/>
              </a:ext>
            </a:extLst>
          </p:cNvPr>
          <p:cNvCxnSpPr>
            <a:cxnSpLocks/>
          </p:cNvCxnSpPr>
          <p:nvPr/>
        </p:nvCxnSpPr>
        <p:spPr>
          <a:xfrm flipV="1">
            <a:off x="989901" y="60715"/>
            <a:ext cx="2026398" cy="6197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9313C8CE-6109-942C-A276-CD3C2B0D7FF7}"/>
              </a:ext>
            </a:extLst>
          </p:cNvPr>
          <p:cNvCxnSpPr>
            <a:cxnSpLocks/>
          </p:cNvCxnSpPr>
          <p:nvPr/>
        </p:nvCxnSpPr>
        <p:spPr>
          <a:xfrm rot="10800000">
            <a:off x="3005888" y="206158"/>
            <a:ext cx="3926871" cy="61785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Franja diagonal 54">
            <a:extLst>
              <a:ext uri="{FF2B5EF4-FFF2-40B4-BE49-F238E27FC236}">
                <a16:creationId xmlns:a16="http://schemas.microsoft.com/office/drawing/2014/main" id="{2E94E030-2A64-794F-BE82-4A7A8171F21F}"/>
              </a:ext>
            </a:extLst>
          </p:cNvPr>
          <p:cNvSpPr/>
          <p:nvPr/>
        </p:nvSpPr>
        <p:spPr>
          <a:xfrm>
            <a:off x="989894" y="82545"/>
            <a:ext cx="2026397" cy="6198874"/>
          </a:xfrm>
          <a:prstGeom prst="diagStripe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6" name="Franja diagonal 55">
            <a:extLst>
              <a:ext uri="{FF2B5EF4-FFF2-40B4-BE49-F238E27FC236}">
                <a16:creationId xmlns:a16="http://schemas.microsoft.com/office/drawing/2014/main" id="{649B4D10-1D0B-1D6F-78E9-75BC6B9F6A1A}"/>
              </a:ext>
            </a:extLst>
          </p:cNvPr>
          <p:cNvSpPr/>
          <p:nvPr/>
        </p:nvSpPr>
        <p:spPr>
          <a:xfrm rot="10800000">
            <a:off x="989895" y="37481"/>
            <a:ext cx="2026395" cy="6220704"/>
          </a:xfrm>
          <a:prstGeom prst="diagStripe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82E6983-4E29-0812-DD44-6D8779EF4797}"/>
              </a:ext>
            </a:extLst>
          </p:cNvPr>
          <p:cNvSpPr/>
          <p:nvPr/>
        </p:nvSpPr>
        <p:spPr>
          <a:xfrm>
            <a:off x="3016291" y="82544"/>
            <a:ext cx="5237534" cy="61749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Signo de multiplicación 1">
            <a:extLst>
              <a:ext uri="{FF2B5EF4-FFF2-40B4-BE49-F238E27FC236}">
                <a16:creationId xmlns:a16="http://schemas.microsoft.com/office/drawing/2014/main" id="{01A227C4-C7CF-601E-81EA-FEF19E836DAF}"/>
              </a:ext>
            </a:extLst>
          </p:cNvPr>
          <p:cNvSpPr/>
          <p:nvPr/>
        </p:nvSpPr>
        <p:spPr>
          <a:xfrm>
            <a:off x="2932662" y="271148"/>
            <a:ext cx="2099616" cy="1779243"/>
          </a:xfrm>
          <a:prstGeom prst="mathMultiply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Signo de multiplicación 5">
            <a:extLst>
              <a:ext uri="{FF2B5EF4-FFF2-40B4-BE49-F238E27FC236}">
                <a16:creationId xmlns:a16="http://schemas.microsoft.com/office/drawing/2014/main" id="{F530F11F-30E9-8093-77AA-AEA60936AFA2}"/>
              </a:ext>
            </a:extLst>
          </p:cNvPr>
          <p:cNvSpPr/>
          <p:nvPr/>
        </p:nvSpPr>
        <p:spPr>
          <a:xfrm>
            <a:off x="2046838" y="1887665"/>
            <a:ext cx="2099616" cy="1779243"/>
          </a:xfrm>
          <a:prstGeom prst="mathMultiply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B7BCD0B3-43D1-4723-46E6-4775228497BE}"/>
                  </a:ext>
                </a:extLst>
              </p:cNvPr>
              <p:cNvSpPr txBox="1"/>
              <p:nvPr/>
            </p:nvSpPr>
            <p:spPr>
              <a:xfrm>
                <a:off x="6932758" y="515085"/>
                <a:ext cx="5246756" cy="6178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⋅(−4)+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⋅1≥0 →"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𝑃𝑒𝑟𝑟𝑜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⋅(−4)+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⋅1&lt;0 →"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𝐺𝑎𝑡𝑜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B7BCD0B3-43D1-4723-46E6-477522849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58" y="515085"/>
                <a:ext cx="5246756" cy="617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6421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7564DE5-46A8-F002-CF73-05F68240A7AE}"/>
              </a:ext>
            </a:extLst>
          </p:cNvPr>
          <p:cNvCxnSpPr>
            <a:cxnSpLocks/>
          </p:cNvCxnSpPr>
          <p:nvPr/>
        </p:nvCxnSpPr>
        <p:spPr>
          <a:xfrm flipV="1">
            <a:off x="989901" y="3722125"/>
            <a:ext cx="7122235" cy="2536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9313C8CE-6109-942C-A276-CD3C2B0D7FF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82771" y="827958"/>
            <a:ext cx="349815" cy="3374926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97ED5729-E0D2-AD99-F0A3-C02BE09043CE}"/>
                  </a:ext>
                </a:extLst>
              </p:cNvPr>
              <p:cNvSpPr txBox="1"/>
              <p:nvPr/>
            </p:nvSpPr>
            <p:spPr>
              <a:xfrm>
                <a:off x="6932758" y="515085"/>
                <a:ext cx="5246756" cy="6178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⋅(−1)+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⋅4≥0 →"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𝑃𝑒𝑟𝑟𝑜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⋅(−1)+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⋅4&lt;0 →"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𝐺𝑎𝑡𝑜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97ED5729-E0D2-AD99-F0A3-C02BE0904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58" y="515085"/>
                <a:ext cx="5246756" cy="617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6690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7564DE5-46A8-F002-CF73-05F68240A7AE}"/>
              </a:ext>
            </a:extLst>
          </p:cNvPr>
          <p:cNvCxnSpPr>
            <a:cxnSpLocks/>
          </p:cNvCxnSpPr>
          <p:nvPr/>
        </p:nvCxnSpPr>
        <p:spPr>
          <a:xfrm flipV="1">
            <a:off x="989901" y="3722125"/>
            <a:ext cx="7122235" cy="2536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9313C8CE-6109-942C-A276-CD3C2B0D7FF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82769" y="827958"/>
            <a:ext cx="349817" cy="3374926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Franja diagonal 54">
            <a:extLst>
              <a:ext uri="{FF2B5EF4-FFF2-40B4-BE49-F238E27FC236}">
                <a16:creationId xmlns:a16="http://schemas.microsoft.com/office/drawing/2014/main" id="{2E94E030-2A64-794F-BE82-4A7A8171F21F}"/>
              </a:ext>
            </a:extLst>
          </p:cNvPr>
          <p:cNvSpPr/>
          <p:nvPr/>
        </p:nvSpPr>
        <p:spPr>
          <a:xfrm>
            <a:off x="989895" y="3651807"/>
            <a:ext cx="7315179" cy="2629611"/>
          </a:xfrm>
          <a:prstGeom prst="diagStripe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6" name="Franja diagonal 55">
            <a:extLst>
              <a:ext uri="{FF2B5EF4-FFF2-40B4-BE49-F238E27FC236}">
                <a16:creationId xmlns:a16="http://schemas.microsoft.com/office/drawing/2014/main" id="{649B4D10-1D0B-1D6F-78E9-75BC6B9F6A1A}"/>
              </a:ext>
            </a:extLst>
          </p:cNvPr>
          <p:cNvSpPr/>
          <p:nvPr/>
        </p:nvSpPr>
        <p:spPr>
          <a:xfrm rot="10800000">
            <a:off x="989897" y="3651807"/>
            <a:ext cx="7315178" cy="2606378"/>
          </a:xfrm>
          <a:prstGeom prst="diagStripe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4ECCC04-4B13-1513-47B9-44331A8FE76A}"/>
              </a:ext>
            </a:extLst>
          </p:cNvPr>
          <p:cNvSpPr/>
          <p:nvPr/>
        </p:nvSpPr>
        <p:spPr>
          <a:xfrm>
            <a:off x="989895" y="84482"/>
            <a:ext cx="7315179" cy="356523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FEC45A26-A099-EA47-40BD-C8533B03CA3D}"/>
                  </a:ext>
                </a:extLst>
              </p:cNvPr>
              <p:cNvSpPr txBox="1"/>
              <p:nvPr/>
            </p:nvSpPr>
            <p:spPr>
              <a:xfrm>
                <a:off x="6932758" y="515085"/>
                <a:ext cx="5246756" cy="6178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⋅(−1)+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⋅4≥0 →"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𝑃𝑒𝑟𝑟𝑜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⋅(−1)+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⋅4&lt;0 →"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𝐺𝑎𝑡𝑜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FEC45A26-A099-EA47-40BD-C8533B0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58" y="515085"/>
                <a:ext cx="5246756" cy="617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925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7564DE5-46A8-F002-CF73-05F68240A7AE}"/>
              </a:ext>
            </a:extLst>
          </p:cNvPr>
          <p:cNvCxnSpPr>
            <a:cxnSpLocks/>
          </p:cNvCxnSpPr>
          <p:nvPr/>
        </p:nvCxnSpPr>
        <p:spPr>
          <a:xfrm flipV="1">
            <a:off x="989901" y="3722125"/>
            <a:ext cx="7122235" cy="2536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9313C8CE-6109-942C-A276-CD3C2B0D7FF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82769" y="827958"/>
            <a:ext cx="349817" cy="3374926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Franja diagonal 54">
            <a:extLst>
              <a:ext uri="{FF2B5EF4-FFF2-40B4-BE49-F238E27FC236}">
                <a16:creationId xmlns:a16="http://schemas.microsoft.com/office/drawing/2014/main" id="{2E94E030-2A64-794F-BE82-4A7A8171F21F}"/>
              </a:ext>
            </a:extLst>
          </p:cNvPr>
          <p:cNvSpPr/>
          <p:nvPr/>
        </p:nvSpPr>
        <p:spPr>
          <a:xfrm>
            <a:off x="989895" y="3651807"/>
            <a:ext cx="7315179" cy="2629611"/>
          </a:xfrm>
          <a:prstGeom prst="diagStripe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6" name="Franja diagonal 55">
            <a:extLst>
              <a:ext uri="{FF2B5EF4-FFF2-40B4-BE49-F238E27FC236}">
                <a16:creationId xmlns:a16="http://schemas.microsoft.com/office/drawing/2014/main" id="{649B4D10-1D0B-1D6F-78E9-75BC6B9F6A1A}"/>
              </a:ext>
            </a:extLst>
          </p:cNvPr>
          <p:cNvSpPr/>
          <p:nvPr/>
        </p:nvSpPr>
        <p:spPr>
          <a:xfrm rot="10800000">
            <a:off x="989897" y="3651807"/>
            <a:ext cx="7315178" cy="2606378"/>
          </a:xfrm>
          <a:prstGeom prst="diagStripe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4ECCC04-4B13-1513-47B9-44331A8FE76A}"/>
              </a:ext>
            </a:extLst>
          </p:cNvPr>
          <p:cNvSpPr/>
          <p:nvPr/>
        </p:nvSpPr>
        <p:spPr>
          <a:xfrm>
            <a:off x="989895" y="84482"/>
            <a:ext cx="7315179" cy="356523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Signo de multiplicación 7">
            <a:extLst>
              <a:ext uri="{FF2B5EF4-FFF2-40B4-BE49-F238E27FC236}">
                <a16:creationId xmlns:a16="http://schemas.microsoft.com/office/drawing/2014/main" id="{648379AA-8966-A498-8224-A78445BED88B}"/>
              </a:ext>
            </a:extLst>
          </p:cNvPr>
          <p:cNvSpPr/>
          <p:nvPr/>
        </p:nvSpPr>
        <p:spPr>
          <a:xfrm>
            <a:off x="4740898" y="2747049"/>
            <a:ext cx="2099616" cy="1779243"/>
          </a:xfrm>
          <a:prstGeom prst="mathMultiply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Signo de multiplicación 9">
            <a:extLst>
              <a:ext uri="{FF2B5EF4-FFF2-40B4-BE49-F238E27FC236}">
                <a16:creationId xmlns:a16="http://schemas.microsoft.com/office/drawing/2014/main" id="{8B76A376-3A50-E55C-7137-BA874F1189EF}"/>
              </a:ext>
            </a:extLst>
          </p:cNvPr>
          <p:cNvSpPr/>
          <p:nvPr/>
        </p:nvSpPr>
        <p:spPr>
          <a:xfrm>
            <a:off x="6437959" y="1889491"/>
            <a:ext cx="2099616" cy="1779243"/>
          </a:xfrm>
          <a:prstGeom prst="mathMultiply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ADBABDA3-A77E-47FF-B717-FCA0E62DFD54}"/>
                  </a:ext>
                </a:extLst>
              </p:cNvPr>
              <p:cNvSpPr txBox="1"/>
              <p:nvPr/>
            </p:nvSpPr>
            <p:spPr>
              <a:xfrm>
                <a:off x="6932758" y="515085"/>
                <a:ext cx="5246756" cy="6178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⋅(−1)+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⋅4≥0 →"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𝑃𝑒𝑟𝑟𝑜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⋅(−1)+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⋅4&lt;0 →"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𝐺𝑎𝑡𝑜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ADBABDA3-A77E-47FF-B717-FCA0E62D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58" y="515085"/>
                <a:ext cx="5246756" cy="617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4418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7564DE5-46A8-F002-CF73-05F68240A7AE}"/>
              </a:ext>
            </a:extLst>
          </p:cNvPr>
          <p:cNvCxnSpPr>
            <a:cxnSpLocks/>
          </p:cNvCxnSpPr>
          <p:nvPr/>
        </p:nvCxnSpPr>
        <p:spPr>
          <a:xfrm flipV="1">
            <a:off x="989901" y="1249960"/>
            <a:ext cx="5913197" cy="50082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9313C8CE-6109-942C-A276-CD3C2B0D7FF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63237" y="827958"/>
            <a:ext cx="1169348" cy="1337402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3AA6B49-3C88-B06B-4779-FF143C476F4C}"/>
                  </a:ext>
                </a:extLst>
              </p:cNvPr>
              <p:cNvSpPr txBox="1"/>
              <p:nvPr/>
            </p:nvSpPr>
            <p:spPr>
              <a:xfrm>
                <a:off x="6932758" y="515085"/>
                <a:ext cx="5097101" cy="6178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(−1)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⋅1≥0 →"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𝑃𝑒𝑟𝑟𝑜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(−1)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⋅1&lt;0 →"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𝐺𝑎𝑡𝑜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3AA6B49-3C88-B06B-4779-FF143C476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58" y="515085"/>
                <a:ext cx="5097101" cy="617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893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7564DE5-46A8-F002-CF73-05F68240A7AE}"/>
              </a:ext>
            </a:extLst>
          </p:cNvPr>
          <p:cNvCxnSpPr>
            <a:cxnSpLocks/>
          </p:cNvCxnSpPr>
          <p:nvPr/>
        </p:nvCxnSpPr>
        <p:spPr>
          <a:xfrm flipV="1">
            <a:off x="989901" y="1249960"/>
            <a:ext cx="5913197" cy="50082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9313C8CE-6109-942C-A276-CD3C2B0D7FF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85383" y="827958"/>
            <a:ext cx="1147203" cy="1320758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Franja diagonal 54">
            <a:extLst>
              <a:ext uri="{FF2B5EF4-FFF2-40B4-BE49-F238E27FC236}">
                <a16:creationId xmlns:a16="http://schemas.microsoft.com/office/drawing/2014/main" id="{2E94E030-2A64-794F-BE82-4A7A8171F21F}"/>
              </a:ext>
            </a:extLst>
          </p:cNvPr>
          <p:cNvSpPr/>
          <p:nvPr/>
        </p:nvSpPr>
        <p:spPr>
          <a:xfrm>
            <a:off x="989895" y="111710"/>
            <a:ext cx="7273206" cy="6169708"/>
          </a:xfrm>
          <a:prstGeom prst="diagStripe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6" name="Franja diagonal 55">
            <a:extLst>
              <a:ext uri="{FF2B5EF4-FFF2-40B4-BE49-F238E27FC236}">
                <a16:creationId xmlns:a16="http://schemas.microsoft.com/office/drawing/2014/main" id="{649B4D10-1D0B-1D6F-78E9-75BC6B9F6A1A}"/>
              </a:ext>
            </a:extLst>
          </p:cNvPr>
          <p:cNvSpPr/>
          <p:nvPr/>
        </p:nvSpPr>
        <p:spPr>
          <a:xfrm rot="10800000">
            <a:off x="989897" y="88479"/>
            <a:ext cx="7273205" cy="6169707"/>
          </a:xfrm>
          <a:prstGeom prst="diagStripe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026A6434-491D-D361-1070-49CA5C453E85}"/>
                  </a:ext>
                </a:extLst>
              </p:cNvPr>
              <p:cNvSpPr txBox="1"/>
              <p:nvPr/>
            </p:nvSpPr>
            <p:spPr>
              <a:xfrm>
                <a:off x="6932758" y="515085"/>
                <a:ext cx="5097101" cy="6178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(−1)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⋅1≥0 →"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𝑃𝑒𝑟𝑟𝑜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(−1)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⋅1&lt;0 →"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𝐺𝑎𝑡𝑜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026A6434-491D-D361-1070-49CA5C453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58" y="515085"/>
                <a:ext cx="5097101" cy="617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63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9A7166-E1D7-9DF4-6A94-A5F3C881F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es la Inteligencia Artificial?</a:t>
            </a:r>
          </a:p>
        </p:txBody>
      </p:sp>
      <p:pic>
        <p:nvPicPr>
          <p:cNvPr id="5" name="Marcador de contenido 4" descr="Una caricatura de una persona con lentes&#10;&#10;Descripción generada automáticamente con confianza baja">
            <a:extLst>
              <a:ext uri="{FF2B5EF4-FFF2-40B4-BE49-F238E27FC236}">
                <a16:creationId xmlns:a16="http://schemas.microsoft.com/office/drawing/2014/main" id="{7AEFC6D1-534D-3358-9965-84A7EDAD0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23" y="1453240"/>
            <a:ext cx="4057836" cy="2213775"/>
          </a:xfrm>
        </p:spPr>
      </p:pic>
      <p:pic>
        <p:nvPicPr>
          <p:cNvPr id="7" name="Imagen 6" descr="Un grupo de personas de pie en la calle&#10;&#10;Descripción generada automáticamente con confianza baja">
            <a:extLst>
              <a:ext uri="{FF2B5EF4-FFF2-40B4-BE49-F238E27FC236}">
                <a16:creationId xmlns:a16="http://schemas.microsoft.com/office/drawing/2014/main" id="{3574F81A-4DE8-C41B-5C5C-7F9EC806B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" y="1453240"/>
            <a:ext cx="3689625" cy="2213775"/>
          </a:xfrm>
          <a:prstGeom prst="rect">
            <a:avLst/>
          </a:prstGeom>
        </p:spPr>
      </p:pic>
      <p:pic>
        <p:nvPicPr>
          <p:cNvPr id="13" name="Imagen 12" descr="Imagen que contiene luz&#10;&#10;Descripción generada automáticamente">
            <a:extLst>
              <a:ext uri="{FF2B5EF4-FFF2-40B4-BE49-F238E27FC236}">
                <a16:creationId xmlns:a16="http://schemas.microsoft.com/office/drawing/2014/main" id="{D30C2171-BC78-4068-1946-A5DDC9594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8" y="3900643"/>
            <a:ext cx="3690251" cy="267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78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7564DE5-46A8-F002-CF73-05F68240A7AE}"/>
              </a:ext>
            </a:extLst>
          </p:cNvPr>
          <p:cNvCxnSpPr>
            <a:cxnSpLocks/>
          </p:cNvCxnSpPr>
          <p:nvPr/>
        </p:nvCxnSpPr>
        <p:spPr>
          <a:xfrm flipV="1">
            <a:off x="989901" y="1249960"/>
            <a:ext cx="5913197" cy="50082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9313C8CE-6109-942C-A276-CD3C2B0D7FF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85383" y="827958"/>
            <a:ext cx="1147203" cy="1320758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Franja diagonal 54">
            <a:extLst>
              <a:ext uri="{FF2B5EF4-FFF2-40B4-BE49-F238E27FC236}">
                <a16:creationId xmlns:a16="http://schemas.microsoft.com/office/drawing/2014/main" id="{2E94E030-2A64-794F-BE82-4A7A8171F21F}"/>
              </a:ext>
            </a:extLst>
          </p:cNvPr>
          <p:cNvSpPr/>
          <p:nvPr/>
        </p:nvSpPr>
        <p:spPr>
          <a:xfrm>
            <a:off x="989895" y="111710"/>
            <a:ext cx="7273206" cy="6169708"/>
          </a:xfrm>
          <a:prstGeom prst="diagStripe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6" name="Franja diagonal 55">
            <a:extLst>
              <a:ext uri="{FF2B5EF4-FFF2-40B4-BE49-F238E27FC236}">
                <a16:creationId xmlns:a16="http://schemas.microsoft.com/office/drawing/2014/main" id="{649B4D10-1D0B-1D6F-78E9-75BC6B9F6A1A}"/>
              </a:ext>
            </a:extLst>
          </p:cNvPr>
          <p:cNvSpPr/>
          <p:nvPr/>
        </p:nvSpPr>
        <p:spPr>
          <a:xfrm rot="10800000">
            <a:off x="989897" y="88479"/>
            <a:ext cx="7273205" cy="6169707"/>
          </a:xfrm>
          <a:prstGeom prst="diagStripe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F6DAFD74-7E5F-C674-80D4-CB0F49D39977}"/>
              </a:ext>
            </a:extLst>
          </p:cNvPr>
          <p:cNvSpPr/>
          <p:nvPr/>
        </p:nvSpPr>
        <p:spPr>
          <a:xfrm>
            <a:off x="8112136" y="3967993"/>
            <a:ext cx="3800231" cy="16190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uadroTexto 61">
                <a:extLst>
                  <a:ext uri="{FF2B5EF4-FFF2-40B4-BE49-F238E27FC236}">
                    <a16:creationId xmlns:a16="http://schemas.microsoft.com/office/drawing/2014/main" id="{D5848672-6B81-34B4-8108-33EA9311497D}"/>
                  </a:ext>
                </a:extLst>
              </p:cNvPr>
              <p:cNvSpPr txBox="1"/>
              <p:nvPr/>
            </p:nvSpPr>
            <p:spPr>
              <a:xfrm>
                <a:off x="8170549" y="4062429"/>
                <a:ext cx="1745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b="1" dirty="0">
                    <a:solidFill>
                      <a:schemeClr val="accent1">
                        <a:lumMod val="75000"/>
                      </a:schemeClr>
                    </a:solidFill>
                  </a:rPr>
                  <a:t>clever </a:t>
                </a:r>
                <a:r>
                  <a:rPr lang="es-ES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boy</a:t>
                </a:r>
                <a14:m>
                  <m:oMath xmlns:m="http://schemas.openxmlformats.org/officeDocument/2006/math">
                    <m:r>
                      <a:rPr lang="es-ES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b="1" dirty="0">
                    <a:solidFill>
                      <a:schemeClr val="accent1">
                        <a:lumMod val="75000"/>
                      </a:schemeClr>
                    </a:solidFill>
                  </a:rPr>
                  <a:t>= X</a:t>
                </a:r>
              </a:p>
            </p:txBody>
          </p:sp>
        </mc:Choice>
        <mc:Fallback xmlns="">
          <p:sp>
            <p:nvSpPr>
              <p:cNvPr id="62" name="CuadroTexto 61">
                <a:extLst>
                  <a:ext uri="{FF2B5EF4-FFF2-40B4-BE49-F238E27FC236}">
                    <a16:creationId xmlns:a16="http://schemas.microsoft.com/office/drawing/2014/main" id="{D5848672-6B81-34B4-8108-33EA93114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0549" y="4062429"/>
                <a:ext cx="1745238" cy="369332"/>
              </a:xfrm>
              <a:prstGeom prst="rect">
                <a:avLst/>
              </a:prstGeom>
              <a:blipFill>
                <a:blip r:embed="rId9"/>
                <a:stretch>
                  <a:fillRect l="-2787"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5C9CFFF0-FA19-BAA5-C421-038E0E89E859}"/>
                  </a:ext>
                </a:extLst>
              </p:cNvPr>
              <p:cNvSpPr txBox="1"/>
              <p:nvPr/>
            </p:nvSpPr>
            <p:spPr>
              <a:xfrm>
                <a:off x="8123256" y="5025872"/>
                <a:ext cx="1745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𝐠𝐨𝐨𝐝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𝐛𝐨𝐲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𝐘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5C9CFFF0-FA19-BAA5-C421-038E0E89E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3256" y="5025872"/>
                <a:ext cx="1745238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AAC1DC69-98DF-E4C1-471C-F85121A9C32D}"/>
                  </a:ext>
                </a:extLst>
              </p:cNvPr>
              <p:cNvSpPr/>
              <p:nvPr/>
            </p:nvSpPr>
            <p:spPr>
              <a:xfrm>
                <a:off x="9643332" y="4247095"/>
                <a:ext cx="1032848" cy="96473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 ∑|</m:t>
                      </m:r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s-ES" sz="2800" dirty="0"/>
              </a:p>
            </p:txBody>
          </p:sp>
        </mc:Choice>
        <mc:Fallback xmlns=""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AAC1DC69-98DF-E4C1-471C-F85121A9C3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3332" y="4247095"/>
                <a:ext cx="1032848" cy="964734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A972624E-FEDC-B9F6-1554-FE28AA4070BB}"/>
              </a:ext>
            </a:extLst>
          </p:cNvPr>
          <p:cNvCxnSpPr>
            <a:cxnSpLocks/>
            <a:stCxn id="62" idx="2"/>
            <a:endCxn id="64" idx="2"/>
          </p:cNvCxnSpPr>
          <p:nvPr/>
        </p:nvCxnSpPr>
        <p:spPr>
          <a:xfrm>
            <a:off x="9043168" y="4431761"/>
            <a:ext cx="600164" cy="29770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id="{38CFA4E9-7D0B-2254-126F-6141B8BE86AF}"/>
              </a:ext>
            </a:extLst>
          </p:cNvPr>
          <p:cNvCxnSpPr>
            <a:cxnSpLocks/>
            <a:stCxn id="63" idx="0"/>
            <a:endCxn id="64" idx="2"/>
          </p:cNvCxnSpPr>
          <p:nvPr/>
        </p:nvCxnSpPr>
        <p:spPr>
          <a:xfrm flipV="1">
            <a:off x="8995875" y="4729462"/>
            <a:ext cx="647457" cy="29641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64BBBD93-69BA-F4B3-FCA5-29C5FDCC8264}"/>
              </a:ext>
            </a:extLst>
          </p:cNvPr>
          <p:cNvCxnSpPr>
            <a:cxnSpLocks/>
            <a:stCxn id="64" idx="6"/>
          </p:cNvCxnSpPr>
          <p:nvPr/>
        </p:nvCxnSpPr>
        <p:spPr>
          <a:xfrm>
            <a:off x="10676180" y="4729462"/>
            <a:ext cx="3068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uadroTexto 67">
                <a:extLst>
                  <a:ext uri="{FF2B5EF4-FFF2-40B4-BE49-F238E27FC236}">
                    <a16:creationId xmlns:a16="http://schemas.microsoft.com/office/drawing/2014/main" id="{D43C7738-197E-BB39-D746-403CE76D5E18}"/>
                  </a:ext>
                </a:extLst>
              </p:cNvPr>
              <p:cNvSpPr txBox="1"/>
              <p:nvPr/>
            </p:nvSpPr>
            <p:spPr>
              <a:xfrm>
                <a:off x="10707187" y="4545721"/>
                <a:ext cx="13736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es-ES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???</m:t>
                      </m:r>
                      <m:r>
                        <a:rPr lang="es-ES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s-ES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8" name="CuadroTexto 67">
                <a:extLst>
                  <a:ext uri="{FF2B5EF4-FFF2-40B4-BE49-F238E27FC236}">
                    <a16:creationId xmlns:a16="http://schemas.microsoft.com/office/drawing/2014/main" id="{D43C7738-197E-BB39-D746-403CE76D5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7187" y="4545721"/>
                <a:ext cx="137369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5B8E5FD2-078D-D2D8-A997-D1D008CF0599}"/>
                  </a:ext>
                </a:extLst>
              </p:cNvPr>
              <p:cNvSpPr txBox="1"/>
              <p:nvPr/>
            </p:nvSpPr>
            <p:spPr>
              <a:xfrm>
                <a:off x="6932758" y="515085"/>
                <a:ext cx="5097101" cy="6178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(−1)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⋅1≥0 →"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𝑃𝑒𝑟𝑟𝑜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(−1)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⋅1&lt;0 →"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𝐺𝑎𝑡𝑜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5B8E5FD2-078D-D2D8-A997-D1D008CF0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58" y="515085"/>
                <a:ext cx="5097101" cy="61786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1819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7564DE5-46A8-F002-CF73-05F68240A7AE}"/>
              </a:ext>
            </a:extLst>
          </p:cNvPr>
          <p:cNvCxnSpPr>
            <a:cxnSpLocks/>
          </p:cNvCxnSpPr>
          <p:nvPr/>
        </p:nvCxnSpPr>
        <p:spPr>
          <a:xfrm flipV="1">
            <a:off x="989901" y="1249960"/>
            <a:ext cx="5913197" cy="50082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9313C8CE-6109-942C-A276-CD3C2B0D7FF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63237" y="827958"/>
            <a:ext cx="1169348" cy="1337402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Imagen 3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7F196BB4-2176-F789-70C0-FC57B70256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2" b="44487"/>
          <a:stretch/>
        </p:blipFill>
        <p:spPr>
          <a:xfrm>
            <a:off x="989901" y="1875973"/>
            <a:ext cx="1287798" cy="1252025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A098D8AC-E50A-843D-077E-79086199929E}"/>
                  </a:ext>
                </a:extLst>
              </p:cNvPr>
              <p:cNvSpPr txBox="1"/>
              <p:nvPr/>
            </p:nvSpPr>
            <p:spPr>
              <a:xfrm>
                <a:off x="6932758" y="515085"/>
                <a:ext cx="5097101" cy="6178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(−1)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⋅1≥0 →"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𝑃𝑒𝑟𝑟𝑜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(−1)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⋅1&lt;0 →"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𝐺𝑎𝑡𝑜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A098D8AC-E50A-843D-077E-790861999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58" y="515085"/>
                <a:ext cx="5097101" cy="6178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ángulo 38">
            <a:extLst>
              <a:ext uri="{FF2B5EF4-FFF2-40B4-BE49-F238E27FC236}">
                <a16:creationId xmlns:a16="http://schemas.microsoft.com/office/drawing/2014/main" id="{B56F6409-B144-1792-9B3D-BC1E92263335}"/>
              </a:ext>
            </a:extLst>
          </p:cNvPr>
          <p:cNvSpPr/>
          <p:nvPr/>
        </p:nvSpPr>
        <p:spPr>
          <a:xfrm>
            <a:off x="8112136" y="3967993"/>
            <a:ext cx="3800231" cy="16190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0C609103-81D1-1920-9BC4-EB29FA67C602}"/>
                  </a:ext>
                </a:extLst>
              </p:cNvPr>
              <p:cNvSpPr txBox="1"/>
              <p:nvPr/>
            </p:nvSpPr>
            <p:spPr>
              <a:xfrm>
                <a:off x="8170549" y="4062429"/>
                <a:ext cx="1745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b="1" dirty="0">
                    <a:solidFill>
                      <a:schemeClr val="accent1">
                        <a:lumMod val="75000"/>
                      </a:schemeClr>
                    </a:solidFill>
                  </a:rPr>
                  <a:t>clever </a:t>
                </a:r>
                <a:r>
                  <a:rPr lang="es-ES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boy</a:t>
                </a:r>
                <a14:m>
                  <m:oMath xmlns:m="http://schemas.openxmlformats.org/officeDocument/2006/math">
                    <m:r>
                      <a:rPr lang="es-ES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b="1" dirty="0">
                    <a:solidFill>
                      <a:schemeClr val="accent1">
                        <a:lumMod val="75000"/>
                      </a:schemeClr>
                    </a:solidFill>
                  </a:rPr>
                  <a:t>= </a:t>
                </a:r>
                <a:r>
                  <a:rPr lang="es-ES" b="1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</mc:Choice>
        <mc:Fallback xmlns=""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0C609103-81D1-1920-9BC4-EB29FA67C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0549" y="4062429"/>
                <a:ext cx="1745238" cy="369332"/>
              </a:xfrm>
              <a:prstGeom prst="rect">
                <a:avLst/>
              </a:prstGeom>
              <a:blipFill>
                <a:blip r:embed="rId11"/>
                <a:stretch>
                  <a:fillRect l="-2787"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7FC4E064-1DEE-D333-F00A-6B96A600350E}"/>
                  </a:ext>
                </a:extLst>
              </p:cNvPr>
              <p:cNvSpPr txBox="1"/>
              <p:nvPr/>
            </p:nvSpPr>
            <p:spPr>
              <a:xfrm>
                <a:off x="8123256" y="5025872"/>
                <a:ext cx="1745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𝐠𝐨𝐨𝐝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𝐛𝐨𝐲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7FC4E064-1DEE-D333-F00A-6B96A6003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3256" y="5025872"/>
                <a:ext cx="1745238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05E01FD6-918D-E41D-7F56-70D240750008}"/>
                  </a:ext>
                </a:extLst>
              </p:cNvPr>
              <p:cNvSpPr/>
              <p:nvPr/>
            </p:nvSpPr>
            <p:spPr>
              <a:xfrm>
                <a:off x="9643332" y="4247095"/>
                <a:ext cx="1032848" cy="96473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 ∑|</m:t>
                      </m:r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s-ES" sz="2800" dirty="0"/>
              </a:p>
            </p:txBody>
          </p:sp>
        </mc:Choice>
        <mc:Fallback xmlns=""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05E01FD6-918D-E41D-7F56-70D2407500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3332" y="4247095"/>
                <a:ext cx="1032848" cy="964734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29121BE9-BCA6-0A82-83A5-5F5C764C834E}"/>
              </a:ext>
            </a:extLst>
          </p:cNvPr>
          <p:cNvCxnSpPr>
            <a:cxnSpLocks/>
            <a:stCxn id="40" idx="2"/>
            <a:endCxn id="42" idx="2"/>
          </p:cNvCxnSpPr>
          <p:nvPr/>
        </p:nvCxnSpPr>
        <p:spPr>
          <a:xfrm>
            <a:off x="9043168" y="4431761"/>
            <a:ext cx="600164" cy="29770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E0443C0B-FDFF-2E7C-63E1-980BD5534D4C}"/>
              </a:ext>
            </a:extLst>
          </p:cNvPr>
          <p:cNvCxnSpPr>
            <a:cxnSpLocks/>
            <a:stCxn id="41" idx="0"/>
            <a:endCxn id="42" idx="2"/>
          </p:cNvCxnSpPr>
          <p:nvPr/>
        </p:nvCxnSpPr>
        <p:spPr>
          <a:xfrm flipV="1">
            <a:off x="8995875" y="4729462"/>
            <a:ext cx="647457" cy="29641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25F57E0A-E2E2-1EA4-4784-53B1B15F20F4}"/>
              </a:ext>
            </a:extLst>
          </p:cNvPr>
          <p:cNvCxnSpPr>
            <a:cxnSpLocks/>
            <a:stCxn id="42" idx="6"/>
          </p:cNvCxnSpPr>
          <p:nvPr/>
        </p:nvCxnSpPr>
        <p:spPr>
          <a:xfrm>
            <a:off x="10676180" y="4729462"/>
            <a:ext cx="3068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7B0F4DB-1814-F81B-4157-6A1A4759DE89}"/>
                  </a:ext>
                </a:extLst>
              </p:cNvPr>
              <p:cNvSpPr txBox="1"/>
              <p:nvPr/>
            </p:nvSpPr>
            <p:spPr>
              <a:xfrm>
                <a:off x="10760860" y="4556369"/>
                <a:ext cx="13736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es-ES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𝑃𝑒𝑟𝑟𝑜</m:t>
                      </m:r>
                      <m:r>
                        <a:rPr lang="es-ES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s-ES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7B0F4DB-1814-F81B-4157-6A1A4759D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0860" y="4556369"/>
                <a:ext cx="137369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1336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7564DE5-46A8-F002-CF73-05F68240A7AE}"/>
              </a:ext>
            </a:extLst>
          </p:cNvPr>
          <p:cNvCxnSpPr>
            <a:cxnSpLocks/>
          </p:cNvCxnSpPr>
          <p:nvPr/>
        </p:nvCxnSpPr>
        <p:spPr>
          <a:xfrm flipV="1">
            <a:off x="989901" y="1249960"/>
            <a:ext cx="5913197" cy="50082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9313C8CE-6109-942C-A276-CD3C2B0D7FF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63237" y="827958"/>
            <a:ext cx="1169348" cy="1337402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Imagen 3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7F196BB4-2176-F789-70C0-FC57B70256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2" b="44487"/>
          <a:stretch/>
        </p:blipFill>
        <p:spPr>
          <a:xfrm>
            <a:off x="989901" y="1875973"/>
            <a:ext cx="1287798" cy="1252025"/>
          </a:xfrm>
          <a:prstGeom prst="rect">
            <a:avLst/>
          </a:prstGeom>
        </p:spPr>
      </p:pic>
      <p:pic>
        <p:nvPicPr>
          <p:cNvPr id="10" name="Imagen 9" descr="Gato sentado en el suelo&#10;&#10;Descripción generada automáticamente">
            <a:extLst>
              <a:ext uri="{FF2B5EF4-FFF2-40B4-BE49-F238E27FC236}">
                <a16:creationId xmlns:a16="http://schemas.microsoft.com/office/drawing/2014/main" id="{7643E9D2-52A9-E599-BA61-FBB2E819A97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0" t="23023" r="20494" b="35918"/>
          <a:stretch/>
        </p:blipFill>
        <p:spPr>
          <a:xfrm>
            <a:off x="1348677" y="4088009"/>
            <a:ext cx="1287355" cy="1252025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B59227D9-AB78-135A-E766-5ABDD90B1299}"/>
                  </a:ext>
                </a:extLst>
              </p:cNvPr>
              <p:cNvSpPr txBox="1"/>
              <p:nvPr/>
            </p:nvSpPr>
            <p:spPr>
              <a:xfrm>
                <a:off x="6932758" y="515085"/>
                <a:ext cx="5225340" cy="6178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⋅(−1)+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⋅1≥0 →"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𝑃𝑒𝑟𝑟𝑜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(−1)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⋅1&lt;0 →"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𝐺𝑎𝑡𝑜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B59227D9-AB78-135A-E766-5ABDD90B1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58" y="515085"/>
                <a:ext cx="5225340" cy="6178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ángulo 39">
            <a:extLst>
              <a:ext uri="{FF2B5EF4-FFF2-40B4-BE49-F238E27FC236}">
                <a16:creationId xmlns:a16="http://schemas.microsoft.com/office/drawing/2014/main" id="{11B3911E-315B-F81F-0510-7A4ADD20F529}"/>
              </a:ext>
            </a:extLst>
          </p:cNvPr>
          <p:cNvSpPr/>
          <p:nvPr/>
        </p:nvSpPr>
        <p:spPr>
          <a:xfrm>
            <a:off x="8112136" y="3967993"/>
            <a:ext cx="3800231" cy="16190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B42C13D1-D647-D0AC-E175-014ADDFF15E7}"/>
                  </a:ext>
                </a:extLst>
              </p:cNvPr>
              <p:cNvSpPr txBox="1"/>
              <p:nvPr/>
            </p:nvSpPr>
            <p:spPr>
              <a:xfrm>
                <a:off x="8170549" y="4062429"/>
                <a:ext cx="1745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b="1" dirty="0">
                    <a:solidFill>
                      <a:schemeClr val="accent1">
                        <a:lumMod val="75000"/>
                      </a:schemeClr>
                    </a:solidFill>
                  </a:rPr>
                  <a:t>clever </a:t>
                </a:r>
                <a:r>
                  <a:rPr lang="es-ES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boy</a:t>
                </a:r>
                <a14:m>
                  <m:oMath xmlns:m="http://schemas.openxmlformats.org/officeDocument/2006/math">
                    <m:r>
                      <a:rPr lang="es-ES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b="1" dirty="0">
                    <a:solidFill>
                      <a:schemeClr val="accent1">
                        <a:lumMod val="75000"/>
                      </a:schemeClr>
                    </a:solidFill>
                  </a:rPr>
                  <a:t>= </a:t>
                </a:r>
                <a:r>
                  <a:rPr lang="es-ES" b="1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B42C13D1-D647-D0AC-E175-014ADDFF1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0549" y="4062429"/>
                <a:ext cx="1745238" cy="369332"/>
              </a:xfrm>
              <a:prstGeom prst="rect">
                <a:avLst/>
              </a:prstGeom>
              <a:blipFill>
                <a:blip r:embed="rId12"/>
                <a:stretch>
                  <a:fillRect l="-2787"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5A830B3A-63BA-782E-E15C-AD9FE3D74CF4}"/>
                  </a:ext>
                </a:extLst>
              </p:cNvPr>
              <p:cNvSpPr txBox="1"/>
              <p:nvPr/>
            </p:nvSpPr>
            <p:spPr>
              <a:xfrm>
                <a:off x="8123256" y="5025872"/>
                <a:ext cx="1745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𝐠𝐨𝐨𝐝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𝐛𝐨𝐲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5A830B3A-63BA-782E-E15C-AD9FE3D74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3256" y="5025872"/>
                <a:ext cx="1745238" cy="369332"/>
              </a:xfrm>
              <a:prstGeom prst="rect">
                <a:avLst/>
              </a:prstGeom>
              <a:blipFill>
                <a:blip r:embed="rId1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1F6B2F7A-27D6-1FDF-FE2A-62CD16D5679A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9043168" y="4431761"/>
            <a:ext cx="600164" cy="29770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A004569D-E83C-2C32-062C-CBB790F0A64D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8995875" y="4729462"/>
            <a:ext cx="647457" cy="29641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6AF140C5-D78A-7CAD-0A1F-8456D55BB696}"/>
              </a:ext>
            </a:extLst>
          </p:cNvPr>
          <p:cNvCxnSpPr>
            <a:cxnSpLocks/>
          </p:cNvCxnSpPr>
          <p:nvPr/>
        </p:nvCxnSpPr>
        <p:spPr>
          <a:xfrm>
            <a:off x="10676180" y="4729462"/>
            <a:ext cx="3068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907FA9C0-5B7A-7A3A-1FAE-7AC09DDA95A7}"/>
                  </a:ext>
                </a:extLst>
              </p:cNvPr>
              <p:cNvSpPr txBox="1"/>
              <p:nvPr/>
            </p:nvSpPr>
            <p:spPr>
              <a:xfrm>
                <a:off x="10760860" y="4556369"/>
                <a:ext cx="13736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es-ES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𝑃𝑒𝑟𝑟𝑜</m:t>
                      </m:r>
                      <m:r>
                        <a:rPr lang="es-ES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s-ES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907FA9C0-5B7A-7A3A-1FAE-7AC09DDA9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0860" y="4556369"/>
                <a:ext cx="137369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BD81E65B-D397-1F98-437E-EBEE14EA21E8}"/>
                  </a:ext>
                </a:extLst>
              </p:cNvPr>
              <p:cNvSpPr/>
              <p:nvPr/>
            </p:nvSpPr>
            <p:spPr>
              <a:xfrm>
                <a:off x="9643332" y="4247095"/>
                <a:ext cx="1032848" cy="96473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 ∑|</m:t>
                      </m:r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s-ES" sz="2800" dirty="0"/>
              </a:p>
            </p:txBody>
          </p:sp>
        </mc:Choice>
        <mc:Fallback xmlns=""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BD81E65B-D397-1F98-437E-EBEE14EA2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3332" y="4247095"/>
                <a:ext cx="1032848" cy="964734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4790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9313C8CE-6109-942C-A276-CD3C2B0D7FF7}"/>
              </a:ext>
            </a:extLst>
          </p:cNvPr>
          <p:cNvCxnSpPr>
            <a:cxnSpLocks/>
          </p:cNvCxnSpPr>
          <p:nvPr/>
        </p:nvCxnSpPr>
        <p:spPr>
          <a:xfrm rot="5400000">
            <a:off x="3577082" y="1076257"/>
            <a:ext cx="3603803" cy="310720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Imagen 3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7F196BB4-2176-F789-70C0-FC57B70256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2" b="44487"/>
          <a:stretch/>
        </p:blipFill>
        <p:spPr>
          <a:xfrm>
            <a:off x="989901" y="1875973"/>
            <a:ext cx="1287798" cy="1252025"/>
          </a:xfrm>
          <a:prstGeom prst="rect">
            <a:avLst/>
          </a:prstGeom>
        </p:spPr>
      </p:pic>
      <p:pic>
        <p:nvPicPr>
          <p:cNvPr id="6" name="Imagen 5" descr="Gato sentado en el suelo&#10;&#10;Descripción generada automáticamente">
            <a:extLst>
              <a:ext uri="{FF2B5EF4-FFF2-40B4-BE49-F238E27FC236}">
                <a16:creationId xmlns:a16="http://schemas.microsoft.com/office/drawing/2014/main" id="{9DA55D6C-7428-4323-022E-7C9321A168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0" t="23023" r="20494" b="35918"/>
          <a:stretch/>
        </p:blipFill>
        <p:spPr>
          <a:xfrm>
            <a:off x="1348677" y="4088009"/>
            <a:ext cx="1287355" cy="1252025"/>
          </a:xfrm>
          <a:prstGeom prst="rect">
            <a:avLst/>
          </a:prstGeom>
        </p:spPr>
      </p:pic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B3A23E6E-FA2F-8E6F-BADD-F852C8A63FDE}"/>
              </a:ext>
            </a:extLst>
          </p:cNvPr>
          <p:cNvCxnSpPr>
            <a:cxnSpLocks/>
          </p:cNvCxnSpPr>
          <p:nvPr/>
        </p:nvCxnSpPr>
        <p:spPr>
          <a:xfrm flipH="1" flipV="1">
            <a:off x="1012128" y="3266402"/>
            <a:ext cx="6806229" cy="3015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1A3D1CEE-A3FA-B2ED-6F9E-6FA86185115D}"/>
                  </a:ext>
                </a:extLst>
              </p:cNvPr>
              <p:cNvSpPr txBox="1"/>
              <p:nvPr/>
            </p:nvSpPr>
            <p:spPr>
              <a:xfrm>
                <a:off x="6932758" y="515085"/>
                <a:ext cx="5032981" cy="6178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⋅2≥10 →"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𝑃𝑒𝑟𝑟𝑜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⋅2&lt;10 →"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𝐺𝑎𝑡𝑜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1A3D1CEE-A3FA-B2ED-6F9E-6FA861851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58" y="515085"/>
                <a:ext cx="5032981" cy="6178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ángulo 22">
            <a:extLst>
              <a:ext uri="{FF2B5EF4-FFF2-40B4-BE49-F238E27FC236}">
                <a16:creationId xmlns:a16="http://schemas.microsoft.com/office/drawing/2014/main" id="{DBD886B2-0284-1D98-4311-BD9B26997DC3}"/>
              </a:ext>
            </a:extLst>
          </p:cNvPr>
          <p:cNvSpPr/>
          <p:nvPr/>
        </p:nvSpPr>
        <p:spPr>
          <a:xfrm>
            <a:off x="8112136" y="3967993"/>
            <a:ext cx="3800231" cy="16190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B82AEEB0-72AE-4F91-4F87-2B441EFDE597}"/>
                  </a:ext>
                </a:extLst>
              </p:cNvPr>
              <p:cNvSpPr txBox="1"/>
              <p:nvPr/>
            </p:nvSpPr>
            <p:spPr>
              <a:xfrm>
                <a:off x="8170549" y="4062429"/>
                <a:ext cx="1745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b="1" dirty="0">
                    <a:solidFill>
                      <a:schemeClr val="accent1">
                        <a:lumMod val="75000"/>
                      </a:schemeClr>
                    </a:solidFill>
                  </a:rPr>
                  <a:t>clever </a:t>
                </a:r>
                <a:r>
                  <a:rPr lang="es-ES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boy</a:t>
                </a:r>
                <a14:m>
                  <m:oMath xmlns:m="http://schemas.openxmlformats.org/officeDocument/2006/math">
                    <m:r>
                      <a:rPr lang="es-ES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b="1" dirty="0">
                    <a:solidFill>
                      <a:schemeClr val="accent1">
                        <a:lumMod val="75000"/>
                      </a:schemeClr>
                    </a:solidFill>
                  </a:rPr>
                  <a:t>= 3</a:t>
                </a:r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B82AEEB0-72AE-4F91-4F87-2B441EFD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0549" y="4062429"/>
                <a:ext cx="1745238" cy="369332"/>
              </a:xfrm>
              <a:prstGeom prst="rect">
                <a:avLst/>
              </a:prstGeom>
              <a:blipFill>
                <a:blip r:embed="rId12"/>
                <a:stretch>
                  <a:fillRect l="-2787"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50E6C994-284B-EC01-EEA3-5A089FA2131B}"/>
                  </a:ext>
                </a:extLst>
              </p:cNvPr>
              <p:cNvSpPr txBox="1"/>
              <p:nvPr/>
            </p:nvSpPr>
            <p:spPr>
              <a:xfrm>
                <a:off x="8123256" y="5025872"/>
                <a:ext cx="1745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𝐠𝐨𝐨𝐝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𝐛𝐨𝐲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50E6C994-284B-EC01-EEA3-5A089FA21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3256" y="5025872"/>
                <a:ext cx="1745238" cy="369332"/>
              </a:xfrm>
              <a:prstGeom prst="rect">
                <a:avLst/>
              </a:prstGeom>
              <a:blipFill>
                <a:blip r:embed="rId1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FF47C0B-AC04-D81A-9A29-869B74F9D337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9043168" y="4431761"/>
            <a:ext cx="600164" cy="29770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1790FB86-866E-6F0E-2193-2A2B757D1743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8995875" y="4729462"/>
            <a:ext cx="647457" cy="29641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F67C919D-9027-D47F-58D2-5FE9F17DFE0F}"/>
              </a:ext>
            </a:extLst>
          </p:cNvPr>
          <p:cNvCxnSpPr>
            <a:cxnSpLocks/>
          </p:cNvCxnSpPr>
          <p:nvPr/>
        </p:nvCxnSpPr>
        <p:spPr>
          <a:xfrm>
            <a:off x="10676180" y="4729462"/>
            <a:ext cx="3068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FC2F1620-E77D-6921-14F6-D71B09CF42C6}"/>
                  </a:ext>
                </a:extLst>
              </p:cNvPr>
              <p:cNvSpPr txBox="1"/>
              <p:nvPr/>
            </p:nvSpPr>
            <p:spPr>
              <a:xfrm>
                <a:off x="10760860" y="4556369"/>
                <a:ext cx="13736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es-E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𝐺𝑎𝑡𝑜</m:t>
                      </m:r>
                      <m:r>
                        <a:rPr lang="es-E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s-ES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FC2F1620-E77D-6921-14F6-D71B09CF4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0860" y="4556369"/>
                <a:ext cx="137369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11C1A00E-9675-7AAD-D52C-BE215D623611}"/>
                  </a:ext>
                </a:extLst>
              </p:cNvPr>
              <p:cNvSpPr/>
              <p:nvPr/>
            </p:nvSpPr>
            <p:spPr>
              <a:xfrm>
                <a:off x="9643332" y="4247095"/>
                <a:ext cx="1032848" cy="96473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 ∑|</m:t>
                      </m:r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s-ES" sz="2800" dirty="0"/>
              </a:p>
            </p:txBody>
          </p:sp>
        </mc:Choice>
        <mc:Fallback xmlns=""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11C1A00E-9675-7AAD-D52C-BE215D6236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3332" y="4247095"/>
                <a:ext cx="1032848" cy="964734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7167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9313C8CE-6109-942C-A276-CD3C2B0D7FF7}"/>
              </a:ext>
            </a:extLst>
          </p:cNvPr>
          <p:cNvCxnSpPr>
            <a:cxnSpLocks/>
          </p:cNvCxnSpPr>
          <p:nvPr/>
        </p:nvCxnSpPr>
        <p:spPr>
          <a:xfrm rot="5400000">
            <a:off x="3577082" y="1076257"/>
            <a:ext cx="3603803" cy="310720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Imagen 3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7F196BB4-2176-F789-70C0-FC57B70256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2" b="44487"/>
          <a:stretch/>
        </p:blipFill>
        <p:spPr>
          <a:xfrm>
            <a:off x="989901" y="1875973"/>
            <a:ext cx="1287798" cy="1252025"/>
          </a:xfrm>
          <a:prstGeom prst="rect">
            <a:avLst/>
          </a:prstGeom>
        </p:spPr>
      </p:pic>
      <p:pic>
        <p:nvPicPr>
          <p:cNvPr id="6" name="Imagen 5" descr="Gato sentado en el suelo&#10;&#10;Descripción generada automáticamente">
            <a:extLst>
              <a:ext uri="{FF2B5EF4-FFF2-40B4-BE49-F238E27FC236}">
                <a16:creationId xmlns:a16="http://schemas.microsoft.com/office/drawing/2014/main" id="{9DA55D6C-7428-4323-022E-7C9321A168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0" t="23023" r="20494" b="35918"/>
          <a:stretch/>
        </p:blipFill>
        <p:spPr>
          <a:xfrm>
            <a:off x="1348677" y="4088009"/>
            <a:ext cx="1287355" cy="1252025"/>
          </a:xfrm>
          <a:prstGeom prst="rect">
            <a:avLst/>
          </a:prstGeom>
        </p:spPr>
      </p:pic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B3A23E6E-FA2F-8E6F-BADD-F852C8A63FDE}"/>
              </a:ext>
            </a:extLst>
          </p:cNvPr>
          <p:cNvCxnSpPr>
            <a:cxnSpLocks/>
          </p:cNvCxnSpPr>
          <p:nvPr/>
        </p:nvCxnSpPr>
        <p:spPr>
          <a:xfrm flipH="1" flipV="1">
            <a:off x="1012128" y="3266402"/>
            <a:ext cx="6806229" cy="3015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Franja diagonal 22">
            <a:extLst>
              <a:ext uri="{FF2B5EF4-FFF2-40B4-BE49-F238E27FC236}">
                <a16:creationId xmlns:a16="http://schemas.microsoft.com/office/drawing/2014/main" id="{8093965E-B6BA-3831-820B-3419A33CEB26}"/>
              </a:ext>
            </a:extLst>
          </p:cNvPr>
          <p:cNvSpPr/>
          <p:nvPr/>
        </p:nvSpPr>
        <p:spPr>
          <a:xfrm rot="10800000" flipH="1">
            <a:off x="989901" y="3266401"/>
            <a:ext cx="6806229" cy="3005488"/>
          </a:xfrm>
          <a:prstGeom prst="diagStripe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5" name="Franja diagonal 24">
            <a:extLst>
              <a:ext uri="{FF2B5EF4-FFF2-40B4-BE49-F238E27FC236}">
                <a16:creationId xmlns:a16="http://schemas.microsoft.com/office/drawing/2014/main" id="{CCB874D2-F896-6413-572A-3243FF1DBE78}"/>
              </a:ext>
            </a:extLst>
          </p:cNvPr>
          <p:cNvSpPr/>
          <p:nvPr/>
        </p:nvSpPr>
        <p:spPr>
          <a:xfrm flipH="1">
            <a:off x="989895" y="3256873"/>
            <a:ext cx="6817086" cy="3015018"/>
          </a:xfrm>
          <a:prstGeom prst="diagStripe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D828E60-FFC7-DAD2-1C0A-ECA6D7118639}"/>
              </a:ext>
            </a:extLst>
          </p:cNvPr>
          <p:cNvSpPr/>
          <p:nvPr/>
        </p:nvSpPr>
        <p:spPr>
          <a:xfrm>
            <a:off x="989895" y="84482"/>
            <a:ext cx="7315179" cy="317239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EB8BFD95-E40F-1993-7E6C-A1CF998CB9ED}"/>
              </a:ext>
            </a:extLst>
          </p:cNvPr>
          <p:cNvSpPr/>
          <p:nvPr/>
        </p:nvSpPr>
        <p:spPr>
          <a:xfrm>
            <a:off x="7807056" y="3258872"/>
            <a:ext cx="498093" cy="302254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DFE222B4-8658-54AF-3464-E95FAC59CF27}"/>
                  </a:ext>
                </a:extLst>
              </p:cNvPr>
              <p:cNvSpPr txBox="1"/>
              <p:nvPr/>
            </p:nvSpPr>
            <p:spPr>
              <a:xfrm>
                <a:off x="6932758" y="515085"/>
                <a:ext cx="5032981" cy="61786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E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⋅2≥10 →"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𝑃𝑒𝑟𝑟𝑜</m:t>
                              </m:r>
                              <m:r>
                                <a:rPr lang="es-ES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  <m:e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𝐜𝐥𝐞𝐯𝐞𝐫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⋅1+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𝐠𝐨𝐨𝐝</m:t>
                              </m:r>
                              <m:r>
                                <a:rPr lang="es-ES" b="1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b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𝐛𝐨𝐲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⋅2&lt;10 →"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𝐺𝑎𝑡𝑜</m:t>
                              </m:r>
                              <m:r>
                                <a:rPr lang="es-E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"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DFE222B4-8658-54AF-3464-E95FAC59C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58" y="515085"/>
                <a:ext cx="5032981" cy="6178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ángulo 38">
            <a:extLst>
              <a:ext uri="{FF2B5EF4-FFF2-40B4-BE49-F238E27FC236}">
                <a16:creationId xmlns:a16="http://schemas.microsoft.com/office/drawing/2014/main" id="{85B2F0D1-9047-57B3-1820-D78D0AA63BB6}"/>
              </a:ext>
            </a:extLst>
          </p:cNvPr>
          <p:cNvSpPr/>
          <p:nvPr/>
        </p:nvSpPr>
        <p:spPr>
          <a:xfrm>
            <a:off x="8112136" y="3967993"/>
            <a:ext cx="3800231" cy="16190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663C2E45-0F23-45E8-BB3D-150DA02A725E}"/>
                  </a:ext>
                </a:extLst>
              </p:cNvPr>
              <p:cNvSpPr txBox="1"/>
              <p:nvPr/>
            </p:nvSpPr>
            <p:spPr>
              <a:xfrm>
                <a:off x="8170549" y="4062429"/>
                <a:ext cx="1745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b="1" dirty="0">
                    <a:solidFill>
                      <a:schemeClr val="accent1">
                        <a:lumMod val="75000"/>
                      </a:schemeClr>
                    </a:solidFill>
                  </a:rPr>
                  <a:t>clever </a:t>
                </a:r>
                <a:r>
                  <a:rPr lang="es-ES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boy</a:t>
                </a:r>
                <a14:m>
                  <m:oMath xmlns:m="http://schemas.openxmlformats.org/officeDocument/2006/math">
                    <m:r>
                      <a:rPr lang="es-ES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b="1" dirty="0">
                    <a:solidFill>
                      <a:schemeClr val="accent1">
                        <a:lumMod val="75000"/>
                      </a:schemeClr>
                    </a:solidFill>
                  </a:rPr>
                  <a:t>= 3</a:t>
                </a:r>
              </a:p>
            </p:txBody>
          </p:sp>
        </mc:Choice>
        <mc:Fallback xmlns=""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663C2E45-0F23-45E8-BB3D-150DA02A7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0549" y="4062429"/>
                <a:ext cx="1745238" cy="369332"/>
              </a:xfrm>
              <a:prstGeom prst="rect">
                <a:avLst/>
              </a:prstGeom>
              <a:blipFill>
                <a:blip r:embed="rId12"/>
                <a:stretch>
                  <a:fillRect l="-2787"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1C8009C0-5A7B-D32D-B25B-2061DFC69933}"/>
                  </a:ext>
                </a:extLst>
              </p:cNvPr>
              <p:cNvSpPr txBox="1"/>
              <p:nvPr/>
            </p:nvSpPr>
            <p:spPr>
              <a:xfrm>
                <a:off x="8123256" y="5025872"/>
                <a:ext cx="1745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𝐠𝐨𝐨𝐝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𝐛𝐨𝐲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1C8009C0-5A7B-D32D-B25B-2061DFC69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3256" y="5025872"/>
                <a:ext cx="1745238" cy="369332"/>
              </a:xfrm>
              <a:prstGeom prst="rect">
                <a:avLst/>
              </a:prstGeom>
              <a:blipFill>
                <a:blip r:embed="rId1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DD6F7C7D-B8A0-442F-FC55-9CFC8C54F3C0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9043168" y="4431761"/>
            <a:ext cx="600164" cy="29770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4DFFFC82-4854-1EF5-2000-8425FF752ED8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8995875" y="4729462"/>
            <a:ext cx="647457" cy="29641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3168C596-FFE7-46EB-BAB9-2814A09A1539}"/>
              </a:ext>
            </a:extLst>
          </p:cNvPr>
          <p:cNvCxnSpPr>
            <a:cxnSpLocks/>
          </p:cNvCxnSpPr>
          <p:nvPr/>
        </p:nvCxnSpPr>
        <p:spPr>
          <a:xfrm>
            <a:off x="10676180" y="4729462"/>
            <a:ext cx="3068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BCE3B291-3FE8-A3BF-391B-DC740F143C41}"/>
                  </a:ext>
                </a:extLst>
              </p:cNvPr>
              <p:cNvSpPr txBox="1"/>
              <p:nvPr/>
            </p:nvSpPr>
            <p:spPr>
              <a:xfrm>
                <a:off x="10760860" y="4556369"/>
                <a:ext cx="13736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es-E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𝐺𝑎𝑡𝑜</m:t>
                      </m:r>
                      <m:r>
                        <a:rPr lang="es-E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s-ES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BCE3B291-3FE8-A3BF-391B-DC740F143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0860" y="4556369"/>
                <a:ext cx="137369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ABEF4F0C-0F92-169C-C63A-EEB7D17CDE74}"/>
                  </a:ext>
                </a:extLst>
              </p:cNvPr>
              <p:cNvSpPr/>
              <p:nvPr/>
            </p:nvSpPr>
            <p:spPr>
              <a:xfrm>
                <a:off x="9643332" y="4247095"/>
                <a:ext cx="1032848" cy="96473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 ∑|</m:t>
                      </m:r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s-ES" sz="2800" dirty="0"/>
              </a:p>
            </p:txBody>
          </p:sp>
        </mc:Choice>
        <mc:Fallback xmlns=""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ABEF4F0C-0F92-169C-C63A-EEB7D17CDE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3332" y="4247095"/>
                <a:ext cx="1032848" cy="964734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7725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7564DE5-46A8-F002-CF73-05F68240A7AE}"/>
              </a:ext>
            </a:extLst>
          </p:cNvPr>
          <p:cNvCxnSpPr>
            <a:cxnSpLocks/>
          </p:cNvCxnSpPr>
          <p:nvPr/>
        </p:nvCxnSpPr>
        <p:spPr>
          <a:xfrm flipV="1">
            <a:off x="989901" y="1249960"/>
            <a:ext cx="5913197" cy="50082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cxnSp>
        <p:nvCxnSpPr>
          <p:cNvPr id="31" name="Conector: curvado 30">
            <a:extLst>
              <a:ext uri="{FF2B5EF4-FFF2-40B4-BE49-F238E27FC236}">
                <a16:creationId xmlns:a16="http://schemas.microsoft.com/office/drawing/2014/main" id="{9313C8CE-6109-942C-A276-CD3C2B0D7FF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63237" y="827958"/>
            <a:ext cx="1169348" cy="1337402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Imagen 3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7F196BB4-2176-F789-70C0-FC57B70256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2" b="44487"/>
          <a:stretch/>
        </p:blipFill>
        <p:spPr>
          <a:xfrm>
            <a:off x="989901" y="1875973"/>
            <a:ext cx="1287798" cy="1252025"/>
          </a:xfrm>
          <a:prstGeom prst="rect">
            <a:avLst/>
          </a:prstGeom>
        </p:spPr>
      </p:pic>
      <p:pic>
        <p:nvPicPr>
          <p:cNvPr id="6" name="Imagen 5" descr="Gato sentado en el suelo&#10;&#10;Descripción generada automáticamente">
            <a:extLst>
              <a:ext uri="{FF2B5EF4-FFF2-40B4-BE49-F238E27FC236}">
                <a16:creationId xmlns:a16="http://schemas.microsoft.com/office/drawing/2014/main" id="{9DA55D6C-7428-4323-022E-7C9321A168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0" t="23023" r="20494" b="35918"/>
          <a:stretch/>
        </p:blipFill>
        <p:spPr>
          <a:xfrm>
            <a:off x="1348677" y="4088009"/>
            <a:ext cx="1287355" cy="1252025"/>
          </a:xfrm>
          <a:prstGeom prst="rect">
            <a:avLst/>
          </a:prstGeom>
        </p:spPr>
      </p:pic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B3A23E6E-FA2F-8E6F-BADD-F852C8A63FDE}"/>
              </a:ext>
            </a:extLst>
          </p:cNvPr>
          <p:cNvCxnSpPr>
            <a:cxnSpLocks/>
          </p:cNvCxnSpPr>
          <p:nvPr/>
        </p:nvCxnSpPr>
        <p:spPr>
          <a:xfrm flipH="1" flipV="1">
            <a:off x="1012128" y="3266402"/>
            <a:ext cx="6753786" cy="29917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Conector: curvado 42">
            <a:extLst>
              <a:ext uri="{FF2B5EF4-FFF2-40B4-BE49-F238E27FC236}">
                <a16:creationId xmlns:a16="http://schemas.microsoft.com/office/drawing/2014/main" id="{069DF0FE-18F2-9F81-9A13-2B5299B71D18}"/>
              </a:ext>
            </a:extLst>
          </p:cNvPr>
          <p:cNvCxnSpPr>
            <a:cxnSpLocks/>
          </p:cNvCxnSpPr>
          <p:nvPr/>
        </p:nvCxnSpPr>
        <p:spPr>
          <a:xfrm rot="5400000">
            <a:off x="8185719" y="4073362"/>
            <a:ext cx="1227169" cy="2762932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22E590D9-02B0-FF41-0E64-A4B44043EB3F}"/>
              </a:ext>
            </a:extLst>
          </p:cNvPr>
          <p:cNvSpPr/>
          <p:nvPr/>
        </p:nvSpPr>
        <p:spPr>
          <a:xfrm>
            <a:off x="8169579" y="3213465"/>
            <a:ext cx="3800231" cy="16190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E17D5D12-B8A3-93D1-8BD5-7BD397597389}"/>
                  </a:ext>
                </a:extLst>
              </p:cNvPr>
              <p:cNvSpPr txBox="1"/>
              <p:nvPr/>
            </p:nvSpPr>
            <p:spPr>
              <a:xfrm>
                <a:off x="8227992" y="3307901"/>
                <a:ext cx="1745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b="1" dirty="0">
                    <a:solidFill>
                      <a:schemeClr val="accent1">
                        <a:lumMod val="75000"/>
                      </a:schemeClr>
                    </a:solidFill>
                  </a:rPr>
                  <a:t>clever </a:t>
                </a:r>
                <a:r>
                  <a:rPr lang="es-ES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boy</a:t>
                </a:r>
                <a14:m>
                  <m:oMath xmlns:m="http://schemas.openxmlformats.org/officeDocument/2006/math">
                    <m:r>
                      <a:rPr lang="es-ES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b="1" dirty="0">
                    <a:solidFill>
                      <a:schemeClr val="accent1">
                        <a:lumMod val="75000"/>
                      </a:schemeClr>
                    </a:solidFill>
                  </a:rPr>
                  <a:t>= 3</a:t>
                </a: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E17D5D12-B8A3-93D1-8BD5-7BD397597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7992" y="3307901"/>
                <a:ext cx="1745238" cy="369332"/>
              </a:xfrm>
              <a:prstGeom prst="rect">
                <a:avLst/>
              </a:prstGeom>
              <a:blipFill>
                <a:blip r:embed="rId11"/>
                <a:stretch>
                  <a:fillRect l="-3147" t="-10000" b="-2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A8ADD549-0ABC-2B66-CC0E-ABB4D6D3639E}"/>
                  </a:ext>
                </a:extLst>
              </p:cNvPr>
              <p:cNvSpPr txBox="1"/>
              <p:nvPr/>
            </p:nvSpPr>
            <p:spPr>
              <a:xfrm>
                <a:off x="8180699" y="4271344"/>
                <a:ext cx="1745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𝐠𝐨𝐨𝐝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𝐛𝐨𝐲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A8ADD549-0ABC-2B66-CC0E-ABB4D6D36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699" y="4271344"/>
                <a:ext cx="1745238" cy="369332"/>
              </a:xfrm>
              <a:prstGeom prst="rect">
                <a:avLst/>
              </a:prstGeom>
              <a:blipFill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2411E3C-BAF3-9A1C-E12E-D1B38A576F85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100611" y="3677233"/>
            <a:ext cx="600164" cy="29770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96024928-1BB4-3209-A57D-07BE3E0EF320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053318" y="3974934"/>
            <a:ext cx="647457" cy="29641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448E66FD-BBEB-6FCD-F6A9-F98CBDD56CFF}"/>
              </a:ext>
            </a:extLst>
          </p:cNvPr>
          <p:cNvCxnSpPr>
            <a:cxnSpLocks/>
          </p:cNvCxnSpPr>
          <p:nvPr/>
        </p:nvCxnSpPr>
        <p:spPr>
          <a:xfrm>
            <a:off x="10733623" y="3974934"/>
            <a:ext cx="3068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DDEEB6FF-AB44-E24E-37E2-75E8B588BA5B}"/>
                  </a:ext>
                </a:extLst>
              </p:cNvPr>
              <p:cNvSpPr txBox="1"/>
              <p:nvPr/>
            </p:nvSpPr>
            <p:spPr>
              <a:xfrm>
                <a:off x="10818303" y="3801841"/>
                <a:ext cx="13736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es-E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𝐺𝑎𝑡𝑜</m:t>
                      </m:r>
                      <m:r>
                        <a:rPr lang="es-E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s-ES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DDEEB6FF-AB44-E24E-37E2-75E8B588B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8303" y="3801841"/>
                <a:ext cx="1373697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B19922A3-50E3-0060-1A80-9E1AEF883C52}"/>
                  </a:ext>
                </a:extLst>
              </p:cNvPr>
              <p:cNvSpPr/>
              <p:nvPr/>
            </p:nvSpPr>
            <p:spPr>
              <a:xfrm>
                <a:off x="9700775" y="3492567"/>
                <a:ext cx="1032848" cy="96473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 ∑|</m:t>
                      </m:r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s-ES" sz="2800" dirty="0"/>
              </a:p>
            </p:txBody>
          </p:sp>
        </mc:Choice>
        <mc:Fallback xmlns=""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B19922A3-50E3-0060-1A80-9E1AEF883C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0775" y="3492567"/>
                <a:ext cx="1032848" cy="964734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ángulo 28">
            <a:extLst>
              <a:ext uri="{FF2B5EF4-FFF2-40B4-BE49-F238E27FC236}">
                <a16:creationId xmlns:a16="http://schemas.microsoft.com/office/drawing/2014/main" id="{0338B5CF-9F7A-F74B-7B9D-69F18B2AD7D6}"/>
              </a:ext>
            </a:extLst>
          </p:cNvPr>
          <p:cNvSpPr/>
          <p:nvPr/>
        </p:nvSpPr>
        <p:spPr>
          <a:xfrm>
            <a:off x="6903098" y="1330"/>
            <a:ext cx="3800231" cy="16190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E425941D-423F-DFEC-96B1-C24178C8339C}"/>
                  </a:ext>
                </a:extLst>
              </p:cNvPr>
              <p:cNvSpPr txBox="1"/>
              <p:nvPr/>
            </p:nvSpPr>
            <p:spPr>
              <a:xfrm>
                <a:off x="6961511" y="95766"/>
                <a:ext cx="1745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b="1" dirty="0">
                    <a:solidFill>
                      <a:schemeClr val="accent1">
                        <a:lumMod val="75000"/>
                      </a:schemeClr>
                    </a:solidFill>
                  </a:rPr>
                  <a:t>clever </a:t>
                </a:r>
                <a:r>
                  <a:rPr lang="es-ES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boy</a:t>
                </a:r>
                <a14:m>
                  <m:oMath xmlns:m="http://schemas.openxmlformats.org/officeDocument/2006/math">
                    <m:r>
                      <a:rPr lang="es-ES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b="1" dirty="0">
                    <a:solidFill>
                      <a:schemeClr val="accent1">
                        <a:lumMod val="75000"/>
                      </a:schemeClr>
                    </a:solidFill>
                  </a:rPr>
                  <a:t>= 3</a:t>
                </a:r>
                <a:endParaRPr lang="es-E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E425941D-423F-DFEC-96B1-C24178C83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511" y="95766"/>
                <a:ext cx="1745238" cy="369332"/>
              </a:xfrm>
              <a:prstGeom prst="rect">
                <a:avLst/>
              </a:prstGeom>
              <a:blipFill>
                <a:blip r:embed="rId15"/>
                <a:stretch>
                  <a:fillRect l="-3147" t="-10000" b="-2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36F5AA24-1212-0FA7-1F97-9EBEB3F14720}"/>
                  </a:ext>
                </a:extLst>
              </p:cNvPr>
              <p:cNvSpPr txBox="1"/>
              <p:nvPr/>
            </p:nvSpPr>
            <p:spPr>
              <a:xfrm>
                <a:off x="6914218" y="1059209"/>
                <a:ext cx="1745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𝐠𝐨𝐨𝐝</m:t>
                      </m:r>
                      <m:r>
                        <a:rPr lang="es-ES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𝐛𝐨𝐲</m:t>
                      </m:r>
                      <m:r>
                        <a:rPr lang="es-ES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36F5AA24-1212-0FA7-1F97-9EBEB3F14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218" y="1059209"/>
                <a:ext cx="1745238" cy="369332"/>
              </a:xfrm>
              <a:prstGeom prst="rect">
                <a:avLst/>
              </a:prstGeom>
              <a:blipFill>
                <a:blip r:embed="rId1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8FBAB866-E14A-AA33-0EE9-720B12F812FF}"/>
                  </a:ext>
                </a:extLst>
              </p:cNvPr>
              <p:cNvSpPr/>
              <p:nvPr/>
            </p:nvSpPr>
            <p:spPr>
              <a:xfrm>
                <a:off x="8434294" y="280432"/>
                <a:ext cx="1032848" cy="96473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 ∑|</m:t>
                      </m:r>
                      <m:r>
                        <a:rPr lang="es-E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s-ES" sz="2800" dirty="0"/>
              </a:p>
            </p:txBody>
          </p:sp>
        </mc:Choice>
        <mc:Fallback xmlns=""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8FBAB866-E14A-AA33-0EE9-720B12F812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294" y="280432"/>
                <a:ext cx="1032848" cy="964734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78A68A18-1771-E26D-98C3-DD07F0F495B7}"/>
              </a:ext>
            </a:extLst>
          </p:cNvPr>
          <p:cNvCxnSpPr>
            <a:cxnSpLocks/>
            <a:stCxn id="30" idx="2"/>
            <a:endCxn id="34" idx="2"/>
          </p:cNvCxnSpPr>
          <p:nvPr/>
        </p:nvCxnSpPr>
        <p:spPr>
          <a:xfrm>
            <a:off x="7834130" y="465098"/>
            <a:ext cx="600164" cy="29770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2CC15D74-FB12-0418-17E8-CFF64F3D7FD7}"/>
              </a:ext>
            </a:extLst>
          </p:cNvPr>
          <p:cNvCxnSpPr>
            <a:cxnSpLocks/>
            <a:stCxn id="32" idx="0"/>
            <a:endCxn id="34" idx="2"/>
          </p:cNvCxnSpPr>
          <p:nvPr/>
        </p:nvCxnSpPr>
        <p:spPr>
          <a:xfrm flipV="1">
            <a:off x="7786837" y="762799"/>
            <a:ext cx="647457" cy="29641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72ACEAA4-7CA8-AAE2-3EEE-E9A1A11149A5}"/>
              </a:ext>
            </a:extLst>
          </p:cNvPr>
          <p:cNvCxnSpPr>
            <a:cxnSpLocks/>
            <a:stCxn id="34" idx="6"/>
          </p:cNvCxnSpPr>
          <p:nvPr/>
        </p:nvCxnSpPr>
        <p:spPr>
          <a:xfrm>
            <a:off x="9467142" y="762799"/>
            <a:ext cx="3068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AEC7E736-FEC5-6BFB-60C9-2CA4FCFE4CDB}"/>
                  </a:ext>
                </a:extLst>
              </p:cNvPr>
              <p:cNvSpPr txBox="1"/>
              <p:nvPr/>
            </p:nvSpPr>
            <p:spPr>
              <a:xfrm>
                <a:off x="9566228" y="584040"/>
                <a:ext cx="13736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es-ES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𝑃𝑒𝑟𝑟𝑜</m:t>
                      </m:r>
                      <m:r>
                        <a:rPr lang="es-ES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s-ES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AEC7E736-FEC5-6BFB-60C9-2CA4FCFE4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6228" y="584040"/>
                <a:ext cx="1373697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4811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7564DE5-46A8-F002-CF73-05F68240A7AE}"/>
              </a:ext>
            </a:extLst>
          </p:cNvPr>
          <p:cNvCxnSpPr>
            <a:cxnSpLocks/>
          </p:cNvCxnSpPr>
          <p:nvPr/>
        </p:nvCxnSpPr>
        <p:spPr>
          <a:xfrm flipV="1">
            <a:off x="3284376" y="1249960"/>
            <a:ext cx="3618722" cy="30649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pic>
        <p:nvPicPr>
          <p:cNvPr id="4" name="Imagen 3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7F196BB4-2176-F789-70C0-FC57B70256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2" b="44487"/>
          <a:stretch/>
        </p:blipFill>
        <p:spPr>
          <a:xfrm>
            <a:off x="989901" y="1875973"/>
            <a:ext cx="1287798" cy="1252025"/>
          </a:xfrm>
          <a:prstGeom prst="rect">
            <a:avLst/>
          </a:prstGeom>
        </p:spPr>
      </p:pic>
      <p:pic>
        <p:nvPicPr>
          <p:cNvPr id="6" name="Imagen 5" descr="Gato sentado en el suelo&#10;&#10;Descripción generada automáticamente">
            <a:extLst>
              <a:ext uri="{FF2B5EF4-FFF2-40B4-BE49-F238E27FC236}">
                <a16:creationId xmlns:a16="http://schemas.microsoft.com/office/drawing/2014/main" id="{9DA55D6C-7428-4323-022E-7C9321A168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0" t="23023" r="20494" b="35918"/>
          <a:stretch/>
        </p:blipFill>
        <p:spPr>
          <a:xfrm>
            <a:off x="1348677" y="4088009"/>
            <a:ext cx="1287355" cy="1252025"/>
          </a:xfrm>
          <a:prstGeom prst="rect">
            <a:avLst/>
          </a:prstGeom>
        </p:spPr>
      </p:pic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B3A23E6E-FA2F-8E6F-BADD-F852C8A63FDE}"/>
              </a:ext>
            </a:extLst>
          </p:cNvPr>
          <p:cNvCxnSpPr>
            <a:cxnSpLocks/>
          </p:cNvCxnSpPr>
          <p:nvPr/>
        </p:nvCxnSpPr>
        <p:spPr>
          <a:xfrm flipH="1" flipV="1">
            <a:off x="1012128" y="3266402"/>
            <a:ext cx="2354550" cy="1043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ector: curvado 7">
            <a:extLst>
              <a:ext uri="{FF2B5EF4-FFF2-40B4-BE49-F238E27FC236}">
                <a16:creationId xmlns:a16="http://schemas.microsoft.com/office/drawing/2014/main" id="{0BEF65DF-54BB-6B4E-8BC1-FB5547207F43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V="1">
            <a:off x="6007560" y="1510623"/>
            <a:ext cx="2222962" cy="55392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CCB274B3-FF4E-9576-C9D3-943727DD0B4C}"/>
              </a:ext>
            </a:extLst>
          </p:cNvPr>
          <p:cNvSpPr/>
          <p:nvPr/>
        </p:nvSpPr>
        <p:spPr>
          <a:xfrm>
            <a:off x="8230522" y="701085"/>
            <a:ext cx="3800231" cy="16190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3A42B4C2-FE1A-AFBF-56D6-485014934E1B}"/>
                  </a:ext>
                </a:extLst>
              </p:cNvPr>
              <p:cNvSpPr txBox="1"/>
              <p:nvPr/>
            </p:nvSpPr>
            <p:spPr>
              <a:xfrm>
                <a:off x="8276214" y="748469"/>
                <a:ext cx="157979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𝐜𝐥𝐞𝐯𝐞𝐫</m:t>
                      </m:r>
                      <m:r>
                        <a:rPr lang="es-ES" sz="16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6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𝐛𝐨𝐲</m:t>
                      </m:r>
                      <m:r>
                        <a:rPr lang="es-ES" sz="16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s-ES" sz="16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3A42B4C2-FE1A-AFBF-56D6-485014934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6214" y="748469"/>
                <a:ext cx="1579790" cy="338554"/>
              </a:xfrm>
              <a:prstGeom prst="rect">
                <a:avLst/>
              </a:prstGeom>
              <a:blipFill>
                <a:blip r:embed="rId11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7A7A486A-E298-ABE8-ABA3-8CF9C28C13EB}"/>
                  </a:ext>
                </a:extLst>
              </p:cNvPr>
              <p:cNvSpPr txBox="1"/>
              <p:nvPr/>
            </p:nvSpPr>
            <p:spPr>
              <a:xfrm>
                <a:off x="8133682" y="1869183"/>
                <a:ext cx="174523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𝐠𝐨𝐨𝐝</m:t>
                      </m:r>
                      <m:r>
                        <a:rPr lang="es-ES" sz="16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6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𝐛𝐨𝐲</m:t>
                      </m:r>
                      <m:r>
                        <a:rPr lang="es-ES" sz="16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s-ES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7A7A486A-E298-ABE8-ABA3-8CF9C28C1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682" y="1869183"/>
                <a:ext cx="1745238" cy="338554"/>
              </a:xfrm>
              <a:prstGeom prst="rect">
                <a:avLst/>
              </a:prstGeom>
              <a:blipFill>
                <a:blip r:embed="rId12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467D13D-5605-CD50-C8D0-7501641CB7FA}"/>
              </a:ext>
            </a:extLst>
          </p:cNvPr>
          <p:cNvCxnSpPr>
            <a:cxnSpLocks/>
            <a:stCxn id="12" idx="2"/>
            <a:endCxn id="39" idx="2"/>
          </p:cNvCxnSpPr>
          <p:nvPr/>
        </p:nvCxnSpPr>
        <p:spPr>
          <a:xfrm>
            <a:off x="9066109" y="1087023"/>
            <a:ext cx="926426" cy="8163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0DED266-5673-292E-6922-BF513823A1D1}"/>
              </a:ext>
            </a:extLst>
          </p:cNvPr>
          <p:cNvCxnSpPr>
            <a:cxnSpLocks/>
            <a:stCxn id="14" idx="0"/>
            <a:endCxn id="39" idx="2"/>
          </p:cNvCxnSpPr>
          <p:nvPr/>
        </p:nvCxnSpPr>
        <p:spPr>
          <a:xfrm flipV="1">
            <a:off x="9006301" y="1168659"/>
            <a:ext cx="986234" cy="70052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92043873-501D-1A7D-00B9-15082968523A}"/>
                  </a:ext>
                </a:extLst>
              </p:cNvPr>
              <p:cNvSpPr/>
              <p:nvPr/>
            </p:nvSpPr>
            <p:spPr>
              <a:xfrm>
                <a:off x="9992535" y="923608"/>
                <a:ext cx="496729" cy="49010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 ∑|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92043873-501D-1A7D-00B9-1508296852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2535" y="923608"/>
                <a:ext cx="496729" cy="490102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152071FD-536A-97D9-7F62-5EF6366796D5}"/>
                  </a:ext>
                </a:extLst>
              </p:cNvPr>
              <p:cNvSpPr/>
              <p:nvPr/>
            </p:nvSpPr>
            <p:spPr>
              <a:xfrm>
                <a:off x="9992535" y="1550205"/>
                <a:ext cx="496729" cy="4901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 ∑|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152071FD-536A-97D9-7F62-5EF6366796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2535" y="1550205"/>
                <a:ext cx="496729" cy="490102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id="{DB631679-3840-DF2A-BA0B-741C4F7954B1}"/>
                  </a:ext>
                </a:extLst>
              </p:cNvPr>
              <p:cNvSpPr/>
              <p:nvPr/>
            </p:nvSpPr>
            <p:spPr>
              <a:xfrm>
                <a:off x="10693001" y="1249960"/>
                <a:ext cx="496729" cy="49010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 ∑|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id="{DB631679-3840-DF2A-BA0B-741C4F7954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001" y="1249960"/>
                <a:ext cx="496729" cy="490102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6D560731-3A12-655F-BF80-BF4F4B50CCA5}"/>
              </a:ext>
            </a:extLst>
          </p:cNvPr>
          <p:cNvCxnSpPr>
            <a:cxnSpLocks/>
            <a:stCxn id="12" idx="2"/>
            <a:endCxn id="40" idx="2"/>
          </p:cNvCxnSpPr>
          <p:nvPr/>
        </p:nvCxnSpPr>
        <p:spPr>
          <a:xfrm>
            <a:off x="9066109" y="1087023"/>
            <a:ext cx="926426" cy="70823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C83456E5-0444-752E-37B9-AF35BB602D24}"/>
              </a:ext>
            </a:extLst>
          </p:cNvPr>
          <p:cNvCxnSpPr>
            <a:cxnSpLocks/>
            <a:stCxn id="14" idx="0"/>
            <a:endCxn id="40" idx="2"/>
          </p:cNvCxnSpPr>
          <p:nvPr/>
        </p:nvCxnSpPr>
        <p:spPr>
          <a:xfrm flipV="1">
            <a:off x="9006301" y="1795256"/>
            <a:ext cx="986234" cy="7392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uadroTexto 64">
                <a:extLst>
                  <a:ext uri="{FF2B5EF4-FFF2-40B4-BE49-F238E27FC236}">
                    <a16:creationId xmlns:a16="http://schemas.microsoft.com/office/drawing/2014/main" id="{24ABDF23-2C49-67A0-F520-96E80C09C840}"/>
                  </a:ext>
                </a:extLst>
              </p:cNvPr>
              <p:cNvSpPr txBox="1"/>
              <p:nvPr/>
            </p:nvSpPr>
            <p:spPr>
              <a:xfrm>
                <a:off x="10941366" y="1323748"/>
                <a:ext cx="148463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es-E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𝑔𝑎𝑡𝑜</m:t>
                      </m:r>
                      <m:r>
                        <a:rPr lang="es-ES" sz="16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s-ES" sz="16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" name="CuadroTexto 64">
                <a:extLst>
                  <a:ext uri="{FF2B5EF4-FFF2-40B4-BE49-F238E27FC236}">
                    <a16:creationId xmlns:a16="http://schemas.microsoft.com/office/drawing/2014/main" id="{24ABDF23-2C49-67A0-F520-96E80C09C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1366" y="1323748"/>
                <a:ext cx="1484636" cy="338554"/>
              </a:xfrm>
              <a:prstGeom prst="rect">
                <a:avLst/>
              </a:prstGeom>
              <a:blipFill>
                <a:blip r:embed="rId1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id="{B83A5870-5303-5007-65E4-B5514E14C4F8}"/>
              </a:ext>
            </a:extLst>
          </p:cNvPr>
          <p:cNvCxnSpPr>
            <a:cxnSpLocks/>
            <a:stCxn id="39" idx="6"/>
            <a:endCxn id="41" idx="1"/>
          </p:cNvCxnSpPr>
          <p:nvPr/>
        </p:nvCxnSpPr>
        <p:spPr>
          <a:xfrm>
            <a:off x="10489264" y="1168659"/>
            <a:ext cx="276481" cy="153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ector recto de flecha 69">
            <a:extLst>
              <a:ext uri="{FF2B5EF4-FFF2-40B4-BE49-F238E27FC236}">
                <a16:creationId xmlns:a16="http://schemas.microsoft.com/office/drawing/2014/main" id="{656632DE-BA0D-7D3B-8272-A63BB6B9A258}"/>
              </a:ext>
            </a:extLst>
          </p:cNvPr>
          <p:cNvCxnSpPr>
            <a:cxnSpLocks/>
            <a:stCxn id="40" idx="6"/>
            <a:endCxn id="41" idx="3"/>
          </p:cNvCxnSpPr>
          <p:nvPr/>
        </p:nvCxnSpPr>
        <p:spPr>
          <a:xfrm flipV="1">
            <a:off x="10489264" y="1668288"/>
            <a:ext cx="276481" cy="126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Conector recto de flecha 74">
            <a:extLst>
              <a:ext uri="{FF2B5EF4-FFF2-40B4-BE49-F238E27FC236}">
                <a16:creationId xmlns:a16="http://schemas.microsoft.com/office/drawing/2014/main" id="{1156FDFF-B9F9-5C13-D629-3990F1E979A0}"/>
              </a:ext>
            </a:extLst>
          </p:cNvPr>
          <p:cNvCxnSpPr>
            <a:cxnSpLocks/>
          </p:cNvCxnSpPr>
          <p:nvPr/>
        </p:nvCxnSpPr>
        <p:spPr>
          <a:xfrm>
            <a:off x="11189730" y="1510622"/>
            <a:ext cx="1941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109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F50B728E-FE74-FAB7-DBF3-2C31BF804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3"/>
          <a:stretch/>
        </p:blipFill>
        <p:spPr>
          <a:xfrm>
            <a:off x="3366678" y="576582"/>
            <a:ext cx="1287355" cy="1252026"/>
          </a:xfrm>
          <a:prstGeom prst="rect">
            <a:avLst/>
          </a:prstGeom>
        </p:spPr>
      </p:pic>
      <p:pic>
        <p:nvPicPr>
          <p:cNvPr id="7" name="Imagen 6" descr="Cara de un perro&#10;&#10;Descripción generada automáticamente">
            <a:extLst>
              <a:ext uri="{FF2B5EF4-FFF2-40B4-BE49-F238E27FC236}">
                <a16:creationId xmlns:a16="http://schemas.microsoft.com/office/drawing/2014/main" id="{72242041-E681-04DF-677B-56E4ACDD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965"/>
          <a:stretch/>
        </p:blipFill>
        <p:spPr>
          <a:xfrm>
            <a:off x="1160602" y="410276"/>
            <a:ext cx="1287355" cy="1252026"/>
          </a:xfrm>
          <a:prstGeom prst="rect">
            <a:avLst/>
          </a:prstGeom>
        </p:spPr>
      </p:pic>
      <p:pic>
        <p:nvPicPr>
          <p:cNvPr id="9" name="Imagen 8" descr="Perro sentado en el pasto&#10;&#10;Descripción generada automáticamente">
            <a:extLst>
              <a:ext uri="{FF2B5EF4-FFF2-40B4-BE49-F238E27FC236}">
                <a16:creationId xmlns:a16="http://schemas.microsoft.com/office/drawing/2014/main" id="{F3FAD969-F3EA-FC5C-464F-36AEE0E4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2363"/>
          <a:stretch/>
        </p:blipFill>
        <p:spPr>
          <a:xfrm>
            <a:off x="2447957" y="2165360"/>
            <a:ext cx="1287355" cy="1252025"/>
          </a:xfrm>
          <a:prstGeom prst="rect">
            <a:avLst/>
          </a:prstGeom>
        </p:spPr>
      </p:pic>
      <p:pic>
        <p:nvPicPr>
          <p:cNvPr id="11" name="Imagen 10" descr="Un gato acostado en una cobija blanca&#10;&#10;Descripción generada automáticamente">
            <a:extLst>
              <a:ext uri="{FF2B5EF4-FFF2-40B4-BE49-F238E27FC236}">
                <a16:creationId xmlns:a16="http://schemas.microsoft.com/office/drawing/2014/main" id="{6CCD0FB0-079F-229D-2B1B-57256ABB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0" y="2176974"/>
            <a:ext cx="1252026" cy="1252026"/>
          </a:xfrm>
          <a:prstGeom prst="rect">
            <a:avLst/>
          </a:prstGeom>
        </p:spPr>
      </p:pic>
      <p:pic>
        <p:nvPicPr>
          <p:cNvPr id="13" name="Imagen 12" descr="Un gato con ojos verdes&#10;&#10;Descripción generada automáticamente">
            <a:extLst>
              <a:ext uri="{FF2B5EF4-FFF2-40B4-BE49-F238E27FC236}">
                <a16:creationId xmlns:a16="http://schemas.microsoft.com/office/drawing/2014/main" id="{CCE52559-5ABC-0BE3-1846-45397FD70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6582768" y="4262684"/>
            <a:ext cx="1252025" cy="1252026"/>
          </a:xfrm>
          <a:prstGeom prst="rect">
            <a:avLst/>
          </a:prstGeom>
        </p:spPr>
      </p:pic>
      <p:pic>
        <p:nvPicPr>
          <p:cNvPr id="15" name="Imagen 14" descr="Gato con la boca abierta&#10;&#10;Descripción generada automáticamente">
            <a:extLst>
              <a:ext uri="{FF2B5EF4-FFF2-40B4-BE49-F238E27FC236}">
                <a16:creationId xmlns:a16="http://schemas.microsoft.com/office/drawing/2014/main" id="{3C7E098B-0120-9189-E0FC-95107708F0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4879"/>
          <a:stretch/>
        </p:blipFill>
        <p:spPr>
          <a:xfrm>
            <a:off x="5161273" y="3010658"/>
            <a:ext cx="1258867" cy="1252026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C806F64-6515-E7DC-D50E-2E5C114B479A}"/>
              </a:ext>
            </a:extLst>
          </p:cNvPr>
          <p:cNvSpPr/>
          <p:nvPr/>
        </p:nvSpPr>
        <p:spPr>
          <a:xfrm>
            <a:off x="827273" y="6260275"/>
            <a:ext cx="8229600" cy="276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A4FBD54-BDBA-E3ED-8D9B-6E7350823BA6}"/>
              </a:ext>
            </a:extLst>
          </p:cNvPr>
          <p:cNvSpPr/>
          <p:nvPr/>
        </p:nvSpPr>
        <p:spPr>
          <a:xfrm rot="16200000">
            <a:off x="-2408824" y="3022091"/>
            <a:ext cx="6195383" cy="2768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7564DE5-46A8-F002-CF73-05F68240A7AE}"/>
              </a:ext>
            </a:extLst>
          </p:cNvPr>
          <p:cNvCxnSpPr>
            <a:cxnSpLocks/>
          </p:cNvCxnSpPr>
          <p:nvPr/>
        </p:nvCxnSpPr>
        <p:spPr>
          <a:xfrm flipV="1">
            <a:off x="3284376" y="1249960"/>
            <a:ext cx="3618722" cy="30649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C77747-67FD-77E7-26A7-F25EFD52541F}"/>
              </a:ext>
            </a:extLst>
          </p:cNvPr>
          <p:cNvSpPr txBox="1"/>
          <p:nvPr/>
        </p:nvSpPr>
        <p:spPr>
          <a:xfrm rot="16200000">
            <a:off x="-612977" y="2376072"/>
            <a:ext cx="1977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2">
                    <a:lumMod val="75000"/>
                  </a:schemeClr>
                </a:solidFill>
              </a:rPr>
              <a:t>Good boy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5D2450B-31CF-6A8F-12B1-FF0E918D979D}"/>
              </a:ext>
            </a:extLst>
          </p:cNvPr>
          <p:cNvSpPr txBox="1"/>
          <p:nvPr/>
        </p:nvSpPr>
        <p:spPr>
          <a:xfrm>
            <a:off x="4077650" y="6398679"/>
            <a:ext cx="201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noProof="1">
                <a:solidFill>
                  <a:schemeClr val="accent1">
                    <a:lumMod val="75000"/>
                  </a:schemeClr>
                </a:solidFill>
              </a:rPr>
              <a:t>Clever boy</a:t>
            </a:r>
          </a:p>
        </p:txBody>
      </p:sp>
      <p:pic>
        <p:nvPicPr>
          <p:cNvPr id="4" name="Imagen 3" descr="Un perro sentado en el pasto&#10;&#10;Descripción generada automáticamente">
            <a:extLst>
              <a:ext uri="{FF2B5EF4-FFF2-40B4-BE49-F238E27FC236}">
                <a16:creationId xmlns:a16="http://schemas.microsoft.com/office/drawing/2014/main" id="{7F196BB4-2176-F789-70C0-FC57B70256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2" b="44487"/>
          <a:stretch/>
        </p:blipFill>
        <p:spPr>
          <a:xfrm>
            <a:off x="989901" y="1875973"/>
            <a:ext cx="1287798" cy="1252025"/>
          </a:xfrm>
          <a:prstGeom prst="rect">
            <a:avLst/>
          </a:prstGeom>
        </p:spPr>
      </p:pic>
      <p:pic>
        <p:nvPicPr>
          <p:cNvPr id="6" name="Imagen 5" descr="Gato sentado en el suelo&#10;&#10;Descripción generada automáticamente">
            <a:extLst>
              <a:ext uri="{FF2B5EF4-FFF2-40B4-BE49-F238E27FC236}">
                <a16:creationId xmlns:a16="http://schemas.microsoft.com/office/drawing/2014/main" id="{9DA55D6C-7428-4323-022E-7C9321A168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0" t="23023" r="20494" b="35918"/>
          <a:stretch/>
        </p:blipFill>
        <p:spPr>
          <a:xfrm>
            <a:off x="1348677" y="4088009"/>
            <a:ext cx="1287355" cy="1252025"/>
          </a:xfrm>
          <a:prstGeom prst="rect">
            <a:avLst/>
          </a:prstGeom>
        </p:spPr>
      </p:pic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B3A23E6E-FA2F-8E6F-BADD-F852C8A63FDE}"/>
              </a:ext>
            </a:extLst>
          </p:cNvPr>
          <p:cNvCxnSpPr>
            <a:cxnSpLocks/>
          </p:cNvCxnSpPr>
          <p:nvPr/>
        </p:nvCxnSpPr>
        <p:spPr>
          <a:xfrm flipH="1" flipV="1">
            <a:off x="1012128" y="3266402"/>
            <a:ext cx="2354550" cy="1043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Franja diagonal 25">
            <a:extLst>
              <a:ext uri="{FF2B5EF4-FFF2-40B4-BE49-F238E27FC236}">
                <a16:creationId xmlns:a16="http://schemas.microsoft.com/office/drawing/2014/main" id="{62D57A0F-7064-AFA9-81FC-0587FBF83740}"/>
              </a:ext>
            </a:extLst>
          </p:cNvPr>
          <p:cNvSpPr/>
          <p:nvPr/>
        </p:nvSpPr>
        <p:spPr>
          <a:xfrm flipH="1">
            <a:off x="951722" y="3247053"/>
            <a:ext cx="2372982" cy="1056344"/>
          </a:xfrm>
          <a:prstGeom prst="diagStripe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B6B9DBE7-BAF8-7380-83B2-068560A8C890}"/>
              </a:ext>
            </a:extLst>
          </p:cNvPr>
          <p:cNvSpPr/>
          <p:nvPr/>
        </p:nvSpPr>
        <p:spPr>
          <a:xfrm>
            <a:off x="989896" y="109621"/>
            <a:ext cx="2331804" cy="3135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ranja diagonal 28">
            <a:extLst>
              <a:ext uri="{FF2B5EF4-FFF2-40B4-BE49-F238E27FC236}">
                <a16:creationId xmlns:a16="http://schemas.microsoft.com/office/drawing/2014/main" id="{0C38B5E4-D41A-2197-0EDE-91B6464F071D}"/>
              </a:ext>
            </a:extLst>
          </p:cNvPr>
          <p:cNvSpPr/>
          <p:nvPr/>
        </p:nvSpPr>
        <p:spPr>
          <a:xfrm rot="10800000">
            <a:off x="989897" y="88479"/>
            <a:ext cx="7273205" cy="6169707"/>
          </a:xfrm>
          <a:prstGeom prst="diagStripe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0" name="Franja diagonal 29">
            <a:extLst>
              <a:ext uri="{FF2B5EF4-FFF2-40B4-BE49-F238E27FC236}">
                <a16:creationId xmlns:a16="http://schemas.microsoft.com/office/drawing/2014/main" id="{64673390-8F53-5F62-85FC-B377C692DB4E}"/>
              </a:ext>
            </a:extLst>
          </p:cNvPr>
          <p:cNvSpPr/>
          <p:nvPr/>
        </p:nvSpPr>
        <p:spPr>
          <a:xfrm rot="10800000" flipH="1" flipV="1">
            <a:off x="989896" y="4294066"/>
            <a:ext cx="2322470" cy="1964121"/>
          </a:xfrm>
          <a:prstGeom prst="diagStripe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2" name="Franja diagonal 31">
            <a:extLst>
              <a:ext uri="{FF2B5EF4-FFF2-40B4-BE49-F238E27FC236}">
                <a16:creationId xmlns:a16="http://schemas.microsoft.com/office/drawing/2014/main" id="{111800F0-D0AB-67E6-6585-24FAF5820D37}"/>
              </a:ext>
            </a:extLst>
          </p:cNvPr>
          <p:cNvSpPr/>
          <p:nvPr/>
        </p:nvSpPr>
        <p:spPr>
          <a:xfrm rot="10800000" flipH="1">
            <a:off x="994563" y="3268195"/>
            <a:ext cx="2322470" cy="1024826"/>
          </a:xfrm>
          <a:prstGeom prst="diagStripe">
            <a:avLst>
              <a:gd name="adj" fmla="val 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5" name="Franja diagonal 24">
            <a:extLst>
              <a:ext uri="{FF2B5EF4-FFF2-40B4-BE49-F238E27FC236}">
                <a16:creationId xmlns:a16="http://schemas.microsoft.com/office/drawing/2014/main" id="{C86F8FC1-3B28-1D87-450D-AC84928EBB47}"/>
              </a:ext>
            </a:extLst>
          </p:cNvPr>
          <p:cNvSpPr/>
          <p:nvPr/>
        </p:nvSpPr>
        <p:spPr>
          <a:xfrm>
            <a:off x="3321699" y="111710"/>
            <a:ext cx="4941402" cy="4191688"/>
          </a:xfrm>
          <a:prstGeom prst="diagStripe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8" name="Conector: curvado 7">
            <a:extLst>
              <a:ext uri="{FF2B5EF4-FFF2-40B4-BE49-F238E27FC236}">
                <a16:creationId xmlns:a16="http://schemas.microsoft.com/office/drawing/2014/main" id="{9D04C282-BBC8-BBE1-E670-87691A9C088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07560" y="1510623"/>
            <a:ext cx="2222962" cy="55392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42A034A8-1937-1FAA-7B44-C409A55417F4}"/>
              </a:ext>
            </a:extLst>
          </p:cNvPr>
          <p:cNvSpPr/>
          <p:nvPr/>
        </p:nvSpPr>
        <p:spPr>
          <a:xfrm>
            <a:off x="8230522" y="701085"/>
            <a:ext cx="3800231" cy="16190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FF71C983-B59E-F3F5-7539-03C38A546821}"/>
                  </a:ext>
                </a:extLst>
              </p:cNvPr>
              <p:cNvSpPr txBox="1"/>
              <p:nvPr/>
            </p:nvSpPr>
            <p:spPr>
              <a:xfrm>
                <a:off x="8276214" y="748469"/>
                <a:ext cx="157979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𝐜𝐥𝐞𝐯𝐞𝐫</m:t>
                      </m:r>
                      <m:r>
                        <a:rPr lang="es-ES" sz="16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6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𝐛𝐨𝐲</m:t>
                      </m:r>
                      <m:r>
                        <a:rPr lang="es-ES" sz="16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s-ES" sz="16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FF71C983-B59E-F3F5-7539-03C38A546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6214" y="748469"/>
                <a:ext cx="1579790" cy="338554"/>
              </a:xfrm>
              <a:prstGeom prst="rect">
                <a:avLst/>
              </a:prstGeom>
              <a:blipFill>
                <a:blip r:embed="rId11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00A1ECE4-A8B8-D7A3-D0AA-D5A7FC84A7E0}"/>
                  </a:ext>
                </a:extLst>
              </p:cNvPr>
              <p:cNvSpPr txBox="1"/>
              <p:nvPr/>
            </p:nvSpPr>
            <p:spPr>
              <a:xfrm>
                <a:off x="8133682" y="1869183"/>
                <a:ext cx="174523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𝐠𝐨𝐨𝐝</m:t>
                      </m:r>
                      <m:r>
                        <a:rPr lang="es-ES" sz="16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6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𝐛𝐨𝐲</m:t>
                      </m:r>
                      <m:r>
                        <a:rPr lang="es-ES" sz="16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s-ES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00A1ECE4-A8B8-D7A3-D0AA-D5A7FC84A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682" y="1869183"/>
                <a:ext cx="1745238" cy="338554"/>
              </a:xfrm>
              <a:prstGeom prst="rect">
                <a:avLst/>
              </a:prstGeom>
              <a:blipFill>
                <a:blip r:embed="rId12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F841FB8-97B6-5C4D-11B5-F7D882F7C90A}"/>
              </a:ext>
            </a:extLst>
          </p:cNvPr>
          <p:cNvCxnSpPr>
            <a:cxnSpLocks/>
            <a:stCxn id="31" idx="2"/>
            <a:endCxn id="42" idx="2"/>
          </p:cNvCxnSpPr>
          <p:nvPr/>
        </p:nvCxnSpPr>
        <p:spPr>
          <a:xfrm>
            <a:off x="9066109" y="1087023"/>
            <a:ext cx="926426" cy="8163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394AAB00-2D4F-91F9-2DAA-D3133B61C986}"/>
              </a:ext>
            </a:extLst>
          </p:cNvPr>
          <p:cNvCxnSpPr>
            <a:cxnSpLocks/>
            <a:stCxn id="39" idx="0"/>
            <a:endCxn id="42" idx="2"/>
          </p:cNvCxnSpPr>
          <p:nvPr/>
        </p:nvCxnSpPr>
        <p:spPr>
          <a:xfrm flipV="1">
            <a:off x="9006301" y="1168659"/>
            <a:ext cx="986234" cy="70052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8114B27D-CC95-666D-672A-0A5B602D05E5}"/>
                  </a:ext>
                </a:extLst>
              </p:cNvPr>
              <p:cNvSpPr/>
              <p:nvPr/>
            </p:nvSpPr>
            <p:spPr>
              <a:xfrm>
                <a:off x="9992535" y="923608"/>
                <a:ext cx="496729" cy="49010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 ∑|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8114B27D-CC95-666D-672A-0A5B602D05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2535" y="923608"/>
                <a:ext cx="496729" cy="490102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06BB5A5E-C746-4D8B-E6B6-2C1E3A1D6D2A}"/>
                  </a:ext>
                </a:extLst>
              </p:cNvPr>
              <p:cNvSpPr/>
              <p:nvPr/>
            </p:nvSpPr>
            <p:spPr>
              <a:xfrm>
                <a:off x="9992535" y="1550205"/>
                <a:ext cx="496729" cy="49010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 ∑|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06BB5A5E-C746-4D8B-E6B6-2C1E3A1D6D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2535" y="1550205"/>
                <a:ext cx="496729" cy="490102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1E253BC5-4FF9-C180-608A-1446CF33C072}"/>
                  </a:ext>
                </a:extLst>
              </p:cNvPr>
              <p:cNvSpPr/>
              <p:nvPr/>
            </p:nvSpPr>
            <p:spPr>
              <a:xfrm>
                <a:off x="10693001" y="1249960"/>
                <a:ext cx="496729" cy="49010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 ∑|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1E253BC5-4FF9-C180-608A-1446CF33C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001" y="1249960"/>
                <a:ext cx="496729" cy="490102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0F8FC109-D9E1-D195-EAF9-C6B8869579F6}"/>
              </a:ext>
            </a:extLst>
          </p:cNvPr>
          <p:cNvCxnSpPr>
            <a:cxnSpLocks/>
            <a:stCxn id="31" idx="2"/>
            <a:endCxn id="43" idx="2"/>
          </p:cNvCxnSpPr>
          <p:nvPr/>
        </p:nvCxnSpPr>
        <p:spPr>
          <a:xfrm>
            <a:off x="9066109" y="1087023"/>
            <a:ext cx="926426" cy="70823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7A055103-123E-0CCA-F90C-4DABA728A6E2}"/>
              </a:ext>
            </a:extLst>
          </p:cNvPr>
          <p:cNvCxnSpPr>
            <a:cxnSpLocks/>
            <a:stCxn id="39" idx="0"/>
            <a:endCxn id="43" idx="2"/>
          </p:cNvCxnSpPr>
          <p:nvPr/>
        </p:nvCxnSpPr>
        <p:spPr>
          <a:xfrm flipV="1">
            <a:off x="9006301" y="1795256"/>
            <a:ext cx="986234" cy="7392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62312636-AA41-A8C1-F8CA-9BB877199973}"/>
                  </a:ext>
                </a:extLst>
              </p:cNvPr>
              <p:cNvSpPr txBox="1"/>
              <p:nvPr/>
            </p:nvSpPr>
            <p:spPr>
              <a:xfrm>
                <a:off x="10941366" y="1323748"/>
                <a:ext cx="148463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es-ES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𝑔𝑎𝑡𝑜</m:t>
                      </m:r>
                      <m:r>
                        <a:rPr lang="es-ES" sz="16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s-ES" sz="16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62312636-AA41-A8C1-F8CA-9BB877199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1366" y="1323748"/>
                <a:ext cx="1484636" cy="338554"/>
              </a:xfrm>
              <a:prstGeom prst="rect">
                <a:avLst/>
              </a:prstGeom>
              <a:blipFill>
                <a:blip r:embed="rId1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2D50A7C5-133A-F095-4599-4A20B96C0C9D}"/>
              </a:ext>
            </a:extLst>
          </p:cNvPr>
          <p:cNvCxnSpPr>
            <a:cxnSpLocks/>
            <a:stCxn id="42" idx="6"/>
            <a:endCxn id="44" idx="1"/>
          </p:cNvCxnSpPr>
          <p:nvPr/>
        </p:nvCxnSpPr>
        <p:spPr>
          <a:xfrm>
            <a:off x="10489264" y="1168659"/>
            <a:ext cx="276481" cy="153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B1DBAF05-8182-D0CF-DFDE-9B45D0784520}"/>
              </a:ext>
            </a:extLst>
          </p:cNvPr>
          <p:cNvCxnSpPr>
            <a:cxnSpLocks/>
            <a:stCxn id="43" idx="6"/>
            <a:endCxn id="44" idx="3"/>
          </p:cNvCxnSpPr>
          <p:nvPr/>
        </p:nvCxnSpPr>
        <p:spPr>
          <a:xfrm flipV="1">
            <a:off x="10489264" y="1668288"/>
            <a:ext cx="276481" cy="126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057D42A6-A03B-BAD2-7C77-3F755546BD23}"/>
              </a:ext>
            </a:extLst>
          </p:cNvPr>
          <p:cNvCxnSpPr>
            <a:cxnSpLocks/>
          </p:cNvCxnSpPr>
          <p:nvPr/>
        </p:nvCxnSpPr>
        <p:spPr>
          <a:xfrm>
            <a:off x="11189730" y="1510622"/>
            <a:ext cx="1941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956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78C93-6D91-72CC-8625-1B7E7B1F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¿Por qué se llaman </a:t>
            </a:r>
            <a:r>
              <a:rPr lang="es-ES" dirty="0">
                <a:solidFill>
                  <a:srgbClr val="FF0000"/>
                </a:solidFill>
              </a:rPr>
              <a:t>redes</a:t>
            </a:r>
            <a:r>
              <a:rPr lang="es-ES" dirty="0"/>
              <a:t> neuronales?</a:t>
            </a:r>
          </a:p>
        </p:txBody>
      </p:sp>
      <p:pic>
        <p:nvPicPr>
          <p:cNvPr id="11" name="Marcador de contenido 10" descr="Diagrama, Esquemático&#10;&#10;Descripción generada automáticamente">
            <a:extLst>
              <a:ext uri="{FF2B5EF4-FFF2-40B4-BE49-F238E27FC236}">
                <a16:creationId xmlns:a16="http://schemas.microsoft.com/office/drawing/2014/main" id="{47AB478F-0461-5A03-8850-732DDF64C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79" y="1825625"/>
            <a:ext cx="7728841" cy="4351338"/>
          </a:xfrm>
        </p:spPr>
      </p:pic>
    </p:spTree>
    <p:extLst>
      <p:ext uri="{BB962C8B-B14F-4D97-AF65-F5344CB8AC3E}">
        <p14:creationId xmlns:p14="http://schemas.microsoft.com/office/powerpoint/2010/main" val="3777394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149E9-03F9-D647-1777-E88A7FA5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Otras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redes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Redes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convolucionales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(CNN)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B42564-EEA8-F4B9-7F49-B2948385DF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" sz="2000" dirty="0" err="1"/>
              <a:t>Hubel</a:t>
            </a:r>
            <a:r>
              <a:rPr lang="es-ES" sz="2000" dirty="0"/>
              <a:t> y Wiesel investigan la visión (1968)</a:t>
            </a:r>
          </a:p>
          <a:p>
            <a:r>
              <a:rPr lang="es-ES" sz="2000" dirty="0"/>
              <a:t>Experimentos con gatos y primates</a:t>
            </a:r>
          </a:p>
          <a:p>
            <a:r>
              <a:rPr lang="es-ES" sz="2000" dirty="0"/>
              <a:t>Varios tipos de células:</a:t>
            </a:r>
          </a:p>
          <a:p>
            <a:pPr lvl="1"/>
            <a:r>
              <a:rPr lang="es-ES" sz="1600" dirty="0"/>
              <a:t>Células simples</a:t>
            </a:r>
          </a:p>
          <a:p>
            <a:pPr lvl="1"/>
            <a:r>
              <a:rPr lang="es-ES" sz="1600" dirty="0"/>
              <a:t>Células complejas</a:t>
            </a:r>
          </a:p>
          <a:p>
            <a:pPr lvl="1"/>
            <a:r>
              <a:rPr lang="es-ES" sz="1600" dirty="0"/>
              <a:t>Células hipercomplejas</a:t>
            </a:r>
          </a:p>
        </p:txBody>
      </p:sp>
      <p:pic>
        <p:nvPicPr>
          <p:cNvPr id="7" name="Marcador de contenido 6" descr="Diagrama&#10;&#10;Descripción generada automáticamente">
            <a:extLst>
              <a:ext uri="{FF2B5EF4-FFF2-40B4-BE49-F238E27FC236}">
                <a16:creationId xmlns:a16="http://schemas.microsoft.com/office/drawing/2014/main" id="{23B7AAD4-C045-F0AB-0727-15DE683850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04" y="1967310"/>
            <a:ext cx="5357812" cy="4067968"/>
          </a:xfr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D5779CF-3912-B553-AC49-B878F97AB701}"/>
              </a:ext>
            </a:extLst>
          </p:cNvPr>
          <p:cNvSpPr/>
          <p:nvPr/>
        </p:nvSpPr>
        <p:spPr>
          <a:xfrm>
            <a:off x="9694506" y="1825625"/>
            <a:ext cx="2223114" cy="4537853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802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250A72-C972-CE3E-E927-90AE960A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s-ES" sz="4000" dirty="0">
                <a:solidFill>
                  <a:srgbClr val="FFFFFF"/>
                </a:solidFill>
              </a:rPr>
              <a:t>Tipos de aprendizaje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3F59E7E-0A25-9C20-ADF9-FA5237CB88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499023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Un dibujo de un gato&#10;&#10;Descripción generada automáticamente con confianza media">
            <a:extLst>
              <a:ext uri="{FF2B5EF4-FFF2-40B4-BE49-F238E27FC236}">
                <a16:creationId xmlns:a16="http://schemas.microsoft.com/office/drawing/2014/main" id="{E040EC5E-410B-F62C-69C9-41497265D4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4" y="2363852"/>
            <a:ext cx="3790265" cy="213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17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149E9-03F9-D647-1777-E88A7FA5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Otras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redes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Redes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convolucionales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(CNN)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B42564-EEA8-F4B9-7F49-B2948385DF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" sz="2000" dirty="0" err="1"/>
              <a:t>Hubel</a:t>
            </a:r>
            <a:r>
              <a:rPr lang="es-ES" sz="2000" dirty="0"/>
              <a:t> y Wiesel investigan la visión (1968)</a:t>
            </a:r>
          </a:p>
          <a:p>
            <a:r>
              <a:rPr lang="es-ES" sz="2000" dirty="0"/>
              <a:t>Experimentos con gatos y primates</a:t>
            </a:r>
          </a:p>
          <a:p>
            <a:r>
              <a:rPr lang="es-ES" sz="2000" dirty="0"/>
              <a:t>Varios tipos de células:</a:t>
            </a:r>
          </a:p>
          <a:p>
            <a:pPr lvl="1"/>
            <a:r>
              <a:rPr lang="es-ES" sz="1600" dirty="0"/>
              <a:t>Células simples</a:t>
            </a:r>
          </a:p>
          <a:p>
            <a:pPr lvl="1"/>
            <a:r>
              <a:rPr lang="es-ES" sz="1600" dirty="0"/>
              <a:t>Células complejas</a:t>
            </a:r>
          </a:p>
          <a:p>
            <a:pPr lvl="1"/>
            <a:r>
              <a:rPr lang="es-ES" sz="1600" dirty="0"/>
              <a:t>Células hipercomplejas</a:t>
            </a:r>
          </a:p>
          <a:p>
            <a:r>
              <a:rPr lang="es-ES" sz="2000" dirty="0"/>
              <a:t>S-</a:t>
            </a:r>
            <a:r>
              <a:rPr lang="es-ES" sz="2000" dirty="0" err="1"/>
              <a:t>cells</a:t>
            </a:r>
            <a:r>
              <a:rPr lang="es-ES" sz="2000" dirty="0"/>
              <a:t>:</a:t>
            </a:r>
          </a:p>
          <a:p>
            <a:pPr lvl="1"/>
            <a:r>
              <a:rPr lang="es-ES" sz="1600" dirty="0"/>
              <a:t>Campos responsivos muy pequeños</a:t>
            </a:r>
          </a:p>
          <a:p>
            <a:pPr lvl="1"/>
            <a:r>
              <a:rPr lang="es-ES" sz="1600" dirty="0"/>
              <a:t>Activadas con formas visuales simples (líneas, curvas…)</a:t>
            </a:r>
          </a:p>
          <a:p>
            <a:r>
              <a:rPr lang="es-ES" sz="2000" dirty="0"/>
              <a:t>C-</a:t>
            </a:r>
            <a:r>
              <a:rPr lang="es-ES" sz="2000" dirty="0" err="1"/>
              <a:t>cells</a:t>
            </a:r>
            <a:r>
              <a:rPr lang="es-ES" sz="2000" dirty="0"/>
              <a:t>:</a:t>
            </a:r>
          </a:p>
          <a:p>
            <a:pPr lvl="1"/>
            <a:r>
              <a:rPr lang="es-ES" sz="1600" dirty="0"/>
              <a:t>Células complejas e hipercomplejas</a:t>
            </a:r>
          </a:p>
          <a:p>
            <a:pPr lvl="1"/>
            <a:r>
              <a:rPr lang="es-ES" sz="1600" dirty="0"/>
              <a:t>Combinan la respuesta de las células simples</a:t>
            </a:r>
          </a:p>
        </p:txBody>
      </p:sp>
      <p:pic>
        <p:nvPicPr>
          <p:cNvPr id="7" name="Marcador de contenido 6" descr="Diagrama&#10;&#10;Descripción generada automáticamente">
            <a:extLst>
              <a:ext uri="{FF2B5EF4-FFF2-40B4-BE49-F238E27FC236}">
                <a16:creationId xmlns:a16="http://schemas.microsoft.com/office/drawing/2014/main" id="{23B7AAD4-C045-F0AB-0727-15DE683850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04" y="1967310"/>
            <a:ext cx="5357812" cy="4067968"/>
          </a:xfrm>
        </p:spPr>
      </p:pic>
    </p:spTree>
    <p:extLst>
      <p:ext uri="{BB962C8B-B14F-4D97-AF65-F5344CB8AC3E}">
        <p14:creationId xmlns:p14="http://schemas.microsoft.com/office/powerpoint/2010/main" val="3148380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149E9-03F9-D647-1777-E88A7FA5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Otras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redes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Redes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convolucionales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(CNN)</a:t>
            </a:r>
            <a:endParaRPr lang="es-ES" dirty="0"/>
          </a:p>
        </p:txBody>
      </p:sp>
      <p:pic>
        <p:nvPicPr>
          <p:cNvPr id="7" name="Marcador de contenido 6" descr="Diagrama&#10;&#10;Descripción generada automáticamente">
            <a:extLst>
              <a:ext uri="{FF2B5EF4-FFF2-40B4-BE49-F238E27FC236}">
                <a16:creationId xmlns:a16="http://schemas.microsoft.com/office/drawing/2014/main" id="{23B7AAD4-C045-F0AB-0727-15DE683850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04" y="1967310"/>
            <a:ext cx="5357812" cy="4067968"/>
          </a:xfrm>
        </p:spPr>
      </p:pic>
      <p:pic>
        <p:nvPicPr>
          <p:cNvPr id="10" name="Marcador de contenido 9" descr="Diagrama&#10;&#10;Descripción generada automáticamente">
            <a:extLst>
              <a:ext uri="{FF2B5EF4-FFF2-40B4-BE49-F238E27FC236}">
                <a16:creationId xmlns:a16="http://schemas.microsoft.com/office/drawing/2014/main" id="{08B2BDF0-A690-0CA9-FBAD-36BE6CB106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88" y="2088940"/>
            <a:ext cx="4406965" cy="3287162"/>
          </a:xfr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C8201E8-9C78-B149-2752-0DA24D0E2F18}"/>
              </a:ext>
            </a:extLst>
          </p:cNvPr>
          <p:cNvSpPr txBox="1"/>
          <p:nvPr/>
        </p:nvSpPr>
        <p:spPr>
          <a:xfrm>
            <a:off x="2286000" y="5467739"/>
            <a:ext cx="288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Neocognitrón</a:t>
            </a:r>
            <a:r>
              <a:rPr lang="es-ES" dirty="0"/>
              <a:t> (1980)</a:t>
            </a:r>
          </a:p>
        </p:txBody>
      </p:sp>
    </p:spTree>
    <p:extLst>
      <p:ext uri="{BB962C8B-B14F-4D97-AF65-F5344CB8AC3E}">
        <p14:creationId xmlns:p14="http://schemas.microsoft.com/office/powerpoint/2010/main" val="103263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149E9-03F9-D647-1777-E88A7FA5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Otras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redes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Redes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convolucionales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(CNN)</a:t>
            </a:r>
            <a:endParaRPr lang="es-ES" dirty="0"/>
          </a:p>
        </p:txBody>
      </p:sp>
      <p:pic>
        <p:nvPicPr>
          <p:cNvPr id="10" name="Marcador de contenido 9" descr="Diagrama&#10;&#10;Descripción generada automáticamente">
            <a:extLst>
              <a:ext uri="{FF2B5EF4-FFF2-40B4-BE49-F238E27FC236}">
                <a16:creationId xmlns:a16="http://schemas.microsoft.com/office/drawing/2014/main" id="{08B2BDF0-A690-0CA9-FBAD-36BE6CB106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88" y="2088940"/>
            <a:ext cx="4406965" cy="3287162"/>
          </a:xfr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C8201E8-9C78-B149-2752-0DA24D0E2F18}"/>
              </a:ext>
            </a:extLst>
          </p:cNvPr>
          <p:cNvSpPr txBox="1"/>
          <p:nvPr/>
        </p:nvSpPr>
        <p:spPr>
          <a:xfrm>
            <a:off x="2286000" y="5467739"/>
            <a:ext cx="288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Neocognitrón</a:t>
            </a:r>
            <a:r>
              <a:rPr lang="es-ES" dirty="0"/>
              <a:t> (1980)</a:t>
            </a:r>
          </a:p>
        </p:txBody>
      </p:sp>
      <p:pic>
        <p:nvPicPr>
          <p:cNvPr id="6" name="Marcador de contenido 5" descr="Gráfico, Diagrama&#10;&#10;Descripción generada automáticamente">
            <a:extLst>
              <a:ext uri="{FF2B5EF4-FFF2-40B4-BE49-F238E27FC236}">
                <a16:creationId xmlns:a16="http://schemas.microsoft.com/office/drawing/2014/main" id="{DDEBAFDA-2B0E-DBAD-9330-E6E61BC154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15" y="2267367"/>
            <a:ext cx="5241721" cy="3569704"/>
          </a:xfrm>
        </p:spPr>
      </p:pic>
    </p:spTree>
    <p:extLst>
      <p:ext uri="{BB962C8B-B14F-4D97-AF65-F5344CB8AC3E}">
        <p14:creationId xmlns:p14="http://schemas.microsoft.com/office/powerpoint/2010/main" val="3943918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149E9-03F9-D647-1777-E88A7FA5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Otras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redes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Redes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convolucionales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(CNN)</a:t>
            </a:r>
            <a:endParaRPr lang="es-ES" dirty="0"/>
          </a:p>
        </p:txBody>
      </p:sp>
      <p:pic>
        <p:nvPicPr>
          <p:cNvPr id="6" name="Marcador de contenido 5" descr="Gráfico, Diagrama&#10;&#10;Descripción generada automáticamente">
            <a:extLst>
              <a:ext uri="{FF2B5EF4-FFF2-40B4-BE49-F238E27FC236}">
                <a16:creationId xmlns:a16="http://schemas.microsoft.com/office/drawing/2014/main" id="{DDEBAFDA-2B0E-DBAD-9330-E6E61BC154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15" y="2267367"/>
            <a:ext cx="5241721" cy="3569704"/>
          </a:xfrm>
        </p:spPr>
      </p:pic>
      <p:pic>
        <p:nvPicPr>
          <p:cNvPr id="7" name="Marcador de contenido 6" descr="Diagrama&#10;&#10;Descripción generada automáticamente">
            <a:extLst>
              <a:ext uri="{FF2B5EF4-FFF2-40B4-BE49-F238E27FC236}">
                <a16:creationId xmlns:a16="http://schemas.microsoft.com/office/drawing/2014/main" id="{DE14D7AA-836C-937A-DFE8-A1ED34736F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60818"/>
            <a:ext cx="5181600" cy="3080951"/>
          </a:xfrm>
        </p:spPr>
      </p:pic>
    </p:spTree>
    <p:extLst>
      <p:ext uri="{BB962C8B-B14F-4D97-AF65-F5344CB8AC3E}">
        <p14:creationId xmlns:p14="http://schemas.microsoft.com/office/powerpoint/2010/main" val="4274159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245A5-89E3-DC67-A3FB-FA9D0BC1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Redes Neuronales Convolucionales (CNN)</a:t>
            </a:r>
          </a:p>
        </p:txBody>
      </p:sp>
      <p:pic>
        <p:nvPicPr>
          <p:cNvPr id="5" name="Marcador de contenido 4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8C6E577C-1DFD-1082-B98B-5484E5BCFC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5" y="2324890"/>
            <a:ext cx="4785370" cy="3352807"/>
          </a:xfr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FB6EF426-ACC7-6D6E-4D08-D9057A659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93836"/>
          </a:xfrm>
        </p:spPr>
        <p:txBody>
          <a:bodyPr/>
          <a:lstStyle/>
          <a:p>
            <a:r>
              <a:rPr lang="es-ES" dirty="0"/>
              <a:t>Trabajan de forma </a:t>
            </a:r>
            <a:r>
              <a:rPr lang="es-ES" b="1" dirty="0">
                <a:solidFill>
                  <a:srgbClr val="FF0000"/>
                </a:solidFill>
              </a:rPr>
              <a:t>jerárquica</a:t>
            </a:r>
          </a:p>
          <a:p>
            <a:r>
              <a:rPr lang="es-ES" dirty="0"/>
              <a:t>Primeras capas:</a:t>
            </a:r>
          </a:p>
          <a:p>
            <a:pPr lvl="1"/>
            <a:r>
              <a:rPr lang="es-ES" dirty="0"/>
              <a:t>Conceptos simples</a:t>
            </a:r>
          </a:p>
          <a:p>
            <a:pPr lvl="1"/>
            <a:r>
              <a:rPr lang="es-ES" dirty="0"/>
              <a:t>ej. Curvas, líneas, colores…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9030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245A5-89E3-DC67-A3FB-FA9D0BC1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Redes Neuronales Convolucionales (CNN)</a:t>
            </a:r>
          </a:p>
        </p:txBody>
      </p:sp>
      <p:pic>
        <p:nvPicPr>
          <p:cNvPr id="5" name="Marcador de contenido 4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8C6E577C-1DFD-1082-B98B-5484E5BCFC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5" y="2324890"/>
            <a:ext cx="4785370" cy="3352807"/>
          </a:xfr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FB6EF426-ACC7-6D6E-4D08-D9057A659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93836"/>
          </a:xfrm>
        </p:spPr>
        <p:txBody>
          <a:bodyPr/>
          <a:lstStyle/>
          <a:p>
            <a:r>
              <a:rPr lang="es-ES" dirty="0"/>
              <a:t>Trabajan de forma jerárquica</a:t>
            </a:r>
          </a:p>
          <a:p>
            <a:r>
              <a:rPr lang="es-ES" dirty="0"/>
              <a:t>Primeras capas:</a:t>
            </a:r>
          </a:p>
          <a:p>
            <a:pPr lvl="1"/>
            <a:r>
              <a:rPr lang="es-ES" dirty="0"/>
              <a:t>Conceptos simples</a:t>
            </a:r>
          </a:p>
          <a:p>
            <a:pPr lvl="1"/>
            <a:r>
              <a:rPr lang="es-ES" dirty="0"/>
              <a:t>ej. Curvas, líneas, colores…</a:t>
            </a:r>
          </a:p>
          <a:p>
            <a:r>
              <a:rPr lang="es-ES" dirty="0"/>
              <a:t>Capas intermedias:</a:t>
            </a:r>
          </a:p>
          <a:p>
            <a:pPr lvl="1"/>
            <a:r>
              <a:rPr lang="es-ES" dirty="0"/>
              <a:t>Combinan conceptos</a:t>
            </a:r>
          </a:p>
          <a:p>
            <a:pPr lvl="1"/>
            <a:r>
              <a:rPr lang="es-ES" dirty="0"/>
              <a:t>ej. Curvas + líneas = Rueda</a:t>
            </a:r>
          </a:p>
        </p:txBody>
      </p:sp>
    </p:spTree>
    <p:extLst>
      <p:ext uri="{BB962C8B-B14F-4D97-AF65-F5344CB8AC3E}">
        <p14:creationId xmlns:p14="http://schemas.microsoft.com/office/powerpoint/2010/main" val="507210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245A5-89E3-DC67-A3FB-FA9D0BC1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Redes Neuronales Convolucionales (CNN)</a:t>
            </a:r>
            <a:endParaRPr lang="es-ES" dirty="0"/>
          </a:p>
        </p:txBody>
      </p:sp>
      <p:pic>
        <p:nvPicPr>
          <p:cNvPr id="5" name="Marcador de contenido 4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8C6E577C-1DFD-1082-B98B-5484E5BCFC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5" y="2324890"/>
            <a:ext cx="4785370" cy="3352807"/>
          </a:xfr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FB6EF426-ACC7-6D6E-4D08-D9057A659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93836"/>
          </a:xfrm>
        </p:spPr>
        <p:txBody>
          <a:bodyPr/>
          <a:lstStyle/>
          <a:p>
            <a:r>
              <a:rPr lang="es-ES" dirty="0"/>
              <a:t>Trabajan de </a:t>
            </a:r>
            <a:r>
              <a:rPr lang="es-ES"/>
              <a:t>forma jerárquica</a:t>
            </a:r>
            <a:endParaRPr lang="es-ES" dirty="0"/>
          </a:p>
          <a:p>
            <a:r>
              <a:rPr lang="es-ES" dirty="0"/>
              <a:t>Primeras capas:</a:t>
            </a:r>
          </a:p>
          <a:p>
            <a:pPr lvl="1"/>
            <a:r>
              <a:rPr lang="es-ES" dirty="0"/>
              <a:t>Conceptos simples</a:t>
            </a:r>
          </a:p>
          <a:p>
            <a:pPr lvl="1"/>
            <a:r>
              <a:rPr lang="es-ES" dirty="0"/>
              <a:t>ej. Curvas, líneas, colores…</a:t>
            </a:r>
          </a:p>
          <a:p>
            <a:r>
              <a:rPr lang="es-ES" dirty="0"/>
              <a:t>Capas intermedias:</a:t>
            </a:r>
          </a:p>
          <a:p>
            <a:pPr lvl="1"/>
            <a:r>
              <a:rPr lang="es-ES" dirty="0"/>
              <a:t>Combinan conceptos</a:t>
            </a:r>
          </a:p>
          <a:p>
            <a:pPr lvl="1"/>
            <a:r>
              <a:rPr lang="es-ES" dirty="0"/>
              <a:t>ej. Curvas + líneas = Rueda</a:t>
            </a:r>
          </a:p>
          <a:p>
            <a:r>
              <a:rPr lang="es-ES" dirty="0"/>
              <a:t>Capas finales:</a:t>
            </a:r>
          </a:p>
          <a:p>
            <a:pPr lvl="1"/>
            <a:r>
              <a:rPr lang="es-ES" dirty="0"/>
              <a:t>Conceptos complejos</a:t>
            </a:r>
          </a:p>
          <a:p>
            <a:pPr lvl="1"/>
            <a:r>
              <a:rPr lang="es-ES" dirty="0"/>
              <a:t>ej. Ruedas + ventanas = Coche</a:t>
            </a:r>
          </a:p>
        </p:txBody>
      </p:sp>
    </p:spTree>
    <p:extLst>
      <p:ext uri="{BB962C8B-B14F-4D97-AF65-F5344CB8AC3E}">
        <p14:creationId xmlns:p14="http://schemas.microsoft.com/office/powerpoint/2010/main" val="2388977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245A5-89E3-DC67-A3FB-FA9D0BC1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Redes Neuronales Convolucionales (CNN)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B8AC1A-AA55-1F4F-46D5-F146BF66E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 descr="Una captura de pantalla de un celular&#10;&#10;Descripción generada automáticamente con confianza media">
            <a:extLst>
              <a:ext uri="{FF2B5EF4-FFF2-40B4-BE49-F238E27FC236}">
                <a16:creationId xmlns:a16="http://schemas.microsoft.com/office/drawing/2014/main" id="{6F0CA044-444E-D35B-272D-6A77E9A00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12" y="1825625"/>
            <a:ext cx="8279217" cy="465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55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EDDB80-FE86-EA2A-1A4A-11BE8243A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Clasificación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mediante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CNNs</a:t>
            </a:r>
          </a:p>
        </p:txBody>
      </p:sp>
      <p:pic>
        <p:nvPicPr>
          <p:cNvPr id="7" name="Marcador de contenido 6" descr="Diagrama&#10;&#10;Descripción generada automáticamente">
            <a:extLst>
              <a:ext uri="{FF2B5EF4-FFF2-40B4-BE49-F238E27FC236}">
                <a16:creationId xmlns:a16="http://schemas.microsoft.com/office/drawing/2014/main" id="{5A3A5128-B44A-12DD-FAF8-233D3DD59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70" y="1863801"/>
            <a:ext cx="7894659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4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arcador de contenido 12" descr="Diagrama&#10;&#10;Descripción generada automáticamente">
            <a:extLst>
              <a:ext uri="{FF2B5EF4-FFF2-40B4-BE49-F238E27FC236}">
                <a16:creationId xmlns:a16="http://schemas.microsoft.com/office/drawing/2014/main" id="{B11B50B4-7D41-6989-B803-7E6D5DBD1D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8" y="1844675"/>
            <a:ext cx="5778500" cy="1690688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83B829-C1DE-9602-BC82-176AC1B0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Otras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redes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Redes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recurrentes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13EFC35-E9D8-E051-D67C-6C2079C27343}"/>
              </a:ext>
            </a:extLst>
          </p:cNvPr>
          <p:cNvSpPr txBox="1"/>
          <p:nvPr/>
        </p:nvSpPr>
        <p:spPr>
          <a:xfrm>
            <a:off x="1215958" y="3669894"/>
            <a:ext cx="41342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Para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series temporales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/>
              <a:t>Precio de la electricidad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2C898471-7869-336A-9FC4-02C983B49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941" y="3438728"/>
            <a:ext cx="6200688" cy="301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11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250A72-C972-CE3E-E927-90AE960A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s-ES" sz="4000" dirty="0">
                <a:solidFill>
                  <a:srgbClr val="FFFFFF"/>
                </a:solidFill>
              </a:rPr>
              <a:t>Tipos de aprendizaje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3F59E7E-0A25-9C20-ADF9-FA5237CB88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173797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Un dibujo de un gato&#10;&#10;Descripción generada automáticamente con confianza media">
            <a:extLst>
              <a:ext uri="{FF2B5EF4-FFF2-40B4-BE49-F238E27FC236}">
                <a16:creationId xmlns:a16="http://schemas.microsoft.com/office/drawing/2014/main" id="{E040EC5E-410B-F62C-69C9-41497265D4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4" y="2363852"/>
            <a:ext cx="3790265" cy="2130295"/>
          </a:xfrm>
          <a:prstGeom prst="rect">
            <a:avLst/>
          </a:prstGeom>
        </p:spPr>
      </p:pic>
      <p:pic>
        <p:nvPicPr>
          <p:cNvPr id="8" name="Imagen 7" descr="Forma, Flecha&#10;&#10;Descripción generada automáticamente">
            <a:extLst>
              <a:ext uri="{FF2B5EF4-FFF2-40B4-BE49-F238E27FC236}">
                <a16:creationId xmlns:a16="http://schemas.microsoft.com/office/drawing/2014/main" id="{55FF7253-8681-A9F9-D768-73182E4BDC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60" y="2649894"/>
            <a:ext cx="3600895" cy="18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78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arcador de contenido 12" descr="Diagrama&#10;&#10;Descripción generada automáticamente">
            <a:extLst>
              <a:ext uri="{FF2B5EF4-FFF2-40B4-BE49-F238E27FC236}">
                <a16:creationId xmlns:a16="http://schemas.microsoft.com/office/drawing/2014/main" id="{B11B50B4-7D41-6989-B803-7E6D5DBD1D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8" y="1844675"/>
            <a:ext cx="5778500" cy="1690688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83B829-C1DE-9602-BC82-176AC1B0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Otras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redes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Redes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recurrentes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5" name="Imagen 24" descr="Gráfico, Gráfico de líneas, Gráfico de dispersión&#10;&#10;Descripción generada automáticamente">
            <a:extLst>
              <a:ext uri="{FF2B5EF4-FFF2-40B4-BE49-F238E27FC236}">
                <a16:creationId xmlns:a16="http://schemas.microsoft.com/office/drawing/2014/main" id="{D99DB3FF-7A70-6B52-E289-2B3E8F6D6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08" y="3393813"/>
            <a:ext cx="7012110" cy="311649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14639E7-199F-69C6-2EEC-9292E5C815C2}"/>
              </a:ext>
            </a:extLst>
          </p:cNvPr>
          <p:cNvSpPr txBox="1"/>
          <p:nvPr/>
        </p:nvSpPr>
        <p:spPr>
          <a:xfrm>
            <a:off x="1215958" y="3669894"/>
            <a:ext cx="41342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Para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series temporales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/>
              <a:t>Precio de la electricidad</a:t>
            </a:r>
          </a:p>
        </p:txBody>
      </p:sp>
    </p:spTree>
    <p:extLst>
      <p:ext uri="{BB962C8B-B14F-4D97-AF65-F5344CB8AC3E}">
        <p14:creationId xmlns:p14="http://schemas.microsoft.com/office/powerpoint/2010/main" val="441952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arcador de contenido 12" descr="Diagrama&#10;&#10;Descripción generada automáticamente">
            <a:extLst>
              <a:ext uri="{FF2B5EF4-FFF2-40B4-BE49-F238E27FC236}">
                <a16:creationId xmlns:a16="http://schemas.microsoft.com/office/drawing/2014/main" id="{B11B50B4-7D41-6989-B803-7E6D5DBD1D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8" y="1844675"/>
            <a:ext cx="5778500" cy="1690688"/>
          </a:xfrm>
        </p:spPr>
      </p:pic>
      <p:pic>
        <p:nvPicPr>
          <p:cNvPr id="4" name="Imagen 3" descr="Texto, Carta&#10;&#10;Descripción generada automáticamente">
            <a:extLst>
              <a:ext uri="{FF2B5EF4-FFF2-40B4-BE49-F238E27FC236}">
                <a16:creationId xmlns:a16="http://schemas.microsoft.com/office/drawing/2014/main" id="{95818984-4879-10A8-4380-EA26F7314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99" y="3429000"/>
            <a:ext cx="5778501" cy="322262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F3B5FEA-9D87-40D9-0B85-E0DF42E13D3F}"/>
              </a:ext>
            </a:extLst>
          </p:cNvPr>
          <p:cNvSpPr txBox="1"/>
          <p:nvPr/>
        </p:nvSpPr>
        <p:spPr>
          <a:xfrm>
            <a:off x="1215958" y="3669894"/>
            <a:ext cx="41342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Para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series temporales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/>
              <a:t>Precio de la electricidad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/>
              <a:t>Señales cerebrales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D1BEC70-FB65-2A18-B5F2-5965EA93BE84}"/>
              </a:ext>
            </a:extLst>
          </p:cNvPr>
          <p:cNvSpPr txBox="1">
            <a:spLocks/>
          </p:cNvSpPr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dirty="0" err="1"/>
              <a:t>Otras</a:t>
            </a:r>
            <a:r>
              <a:rPr lang="en-US" sz="5200" dirty="0"/>
              <a:t> redes </a:t>
            </a:r>
            <a:r>
              <a:rPr lang="en-US" sz="5200" dirty="0" err="1"/>
              <a:t>neuronales</a:t>
            </a:r>
            <a:r>
              <a:rPr lang="en-US" sz="5200" dirty="0"/>
              <a:t>:</a:t>
            </a:r>
            <a:br>
              <a:rPr lang="en-US" sz="5200" dirty="0"/>
            </a:br>
            <a:r>
              <a:rPr lang="en-US" sz="4000" dirty="0"/>
              <a:t>Redes </a:t>
            </a:r>
            <a:r>
              <a:rPr lang="en-US" sz="4000" dirty="0" err="1"/>
              <a:t>recurrentes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28537170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arcador de contenido 12" descr="Diagrama&#10;&#10;Descripción generada automáticamente">
            <a:extLst>
              <a:ext uri="{FF2B5EF4-FFF2-40B4-BE49-F238E27FC236}">
                <a16:creationId xmlns:a16="http://schemas.microsoft.com/office/drawing/2014/main" id="{B11B50B4-7D41-6989-B803-7E6D5DBD1D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8" y="1844675"/>
            <a:ext cx="5778500" cy="1690688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83B829-C1DE-9602-BC82-176AC1B0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dirty="0" err="1"/>
              <a:t>Otras</a:t>
            </a:r>
            <a:r>
              <a:rPr lang="en-US" sz="5200" dirty="0"/>
              <a:t> redes </a:t>
            </a:r>
            <a:r>
              <a:rPr lang="en-US" sz="5200" dirty="0" err="1"/>
              <a:t>neuronales</a:t>
            </a:r>
            <a:r>
              <a:rPr lang="en-US" sz="5200" dirty="0"/>
              <a:t>:</a:t>
            </a:r>
            <a:br>
              <a:rPr lang="en-US" sz="5200" dirty="0"/>
            </a:br>
            <a:r>
              <a:rPr lang="en-US" sz="4000" dirty="0"/>
              <a:t>Redes </a:t>
            </a:r>
            <a:r>
              <a:rPr lang="en-US" sz="4000" dirty="0" err="1"/>
              <a:t>recurrentes</a:t>
            </a:r>
            <a:endParaRPr lang="en-US" sz="5200" dirty="0"/>
          </a:p>
        </p:txBody>
      </p:sp>
      <p:pic>
        <p:nvPicPr>
          <p:cNvPr id="4" name="Imagen 3" descr="Texto, Carta&#10;&#10;Descripción generada automáticamente">
            <a:extLst>
              <a:ext uri="{FF2B5EF4-FFF2-40B4-BE49-F238E27FC236}">
                <a16:creationId xmlns:a16="http://schemas.microsoft.com/office/drawing/2014/main" id="{95818984-4879-10A8-4380-EA26F7314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99" y="3429000"/>
            <a:ext cx="5778501" cy="322262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F3B5FEA-9D87-40D9-0B85-E0DF42E13D3F}"/>
              </a:ext>
            </a:extLst>
          </p:cNvPr>
          <p:cNvSpPr txBox="1"/>
          <p:nvPr/>
        </p:nvSpPr>
        <p:spPr>
          <a:xfrm>
            <a:off x="1215958" y="3669894"/>
            <a:ext cx="4134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Para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series temporales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/>
              <a:t>Precio de la electricidad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/>
              <a:t>Señales cerebrales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52603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Marcador de contenido 16" descr="Diagrama&#10;&#10;Descripción generada automáticamente">
            <a:extLst>
              <a:ext uri="{FF2B5EF4-FFF2-40B4-BE49-F238E27FC236}">
                <a16:creationId xmlns:a16="http://schemas.microsoft.com/office/drawing/2014/main" id="{4FA721AE-04F1-4E2F-D4AA-649359B2B0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8" y="3597275"/>
            <a:ext cx="5778500" cy="2697163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83B829-C1DE-9602-BC82-176AC1B0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dirty="0" err="1"/>
              <a:t>Otras</a:t>
            </a:r>
            <a:r>
              <a:rPr lang="en-US" sz="5200" dirty="0"/>
              <a:t> redes </a:t>
            </a:r>
            <a:r>
              <a:rPr lang="en-US" sz="5200" dirty="0" err="1"/>
              <a:t>neuronales</a:t>
            </a:r>
            <a:r>
              <a:rPr lang="en-US" sz="5200" dirty="0"/>
              <a:t>:</a:t>
            </a:r>
            <a:br>
              <a:rPr lang="en-US" sz="5200" dirty="0"/>
            </a:br>
            <a:r>
              <a:rPr lang="en-US" sz="4000" dirty="0"/>
              <a:t>Generative Adversarial Networks (GANs)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0C9C45-04C2-9AAC-E6D8-B42AAC2492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sz="2800" dirty="0"/>
              <a:t>Para 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generación de imagen</a:t>
            </a:r>
          </a:p>
          <a:p>
            <a:r>
              <a:rPr lang="es-ES" dirty="0"/>
              <a:t>Dos redes siamesas:</a:t>
            </a:r>
          </a:p>
          <a:p>
            <a:pPr lvl="1"/>
            <a:r>
              <a:rPr lang="es-ES" dirty="0"/>
              <a:t>Una “inventa” imágenes</a:t>
            </a:r>
          </a:p>
          <a:p>
            <a:pPr lvl="1"/>
            <a:r>
              <a:rPr lang="es-ES" dirty="0"/>
              <a:t>La otra “acierta” si son inventadas o reales</a:t>
            </a:r>
          </a:p>
        </p:txBody>
      </p:sp>
    </p:spTree>
    <p:extLst>
      <p:ext uri="{BB962C8B-B14F-4D97-AF65-F5344CB8AC3E}">
        <p14:creationId xmlns:p14="http://schemas.microsoft.com/office/powerpoint/2010/main" val="7583399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Marcador de contenido 16" descr="Diagrama&#10;&#10;Descripción generada automáticamente">
            <a:extLst>
              <a:ext uri="{FF2B5EF4-FFF2-40B4-BE49-F238E27FC236}">
                <a16:creationId xmlns:a16="http://schemas.microsoft.com/office/drawing/2014/main" id="{4FA721AE-04F1-4E2F-D4AA-649359B2B0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8" y="3597275"/>
            <a:ext cx="5778500" cy="2697163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83B829-C1DE-9602-BC82-176AC1B0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dirty="0" err="1"/>
              <a:t>Otras</a:t>
            </a:r>
            <a:r>
              <a:rPr lang="en-US" sz="5200" dirty="0"/>
              <a:t> redes </a:t>
            </a:r>
            <a:r>
              <a:rPr lang="en-US" sz="5200" dirty="0" err="1"/>
              <a:t>neuronales</a:t>
            </a:r>
            <a:r>
              <a:rPr lang="en-US" sz="5200" dirty="0"/>
              <a:t>:</a:t>
            </a:r>
            <a:br>
              <a:rPr lang="en-US" sz="5200" dirty="0"/>
            </a:br>
            <a:r>
              <a:rPr lang="en-US" sz="4000" dirty="0"/>
              <a:t>Generative Adversarial Networks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(GANs)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0C9C45-04C2-9AAC-E6D8-B42AAC2492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sz="2800" dirty="0"/>
              <a:t>Para 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generación de imagen</a:t>
            </a:r>
          </a:p>
          <a:p>
            <a:r>
              <a:rPr lang="es-ES" dirty="0"/>
              <a:t>Dos redes siamesas:</a:t>
            </a:r>
          </a:p>
          <a:p>
            <a:pPr lvl="1"/>
            <a:r>
              <a:rPr lang="es-ES" dirty="0"/>
              <a:t>Una “inventa” imágenes</a:t>
            </a:r>
          </a:p>
          <a:p>
            <a:pPr lvl="1"/>
            <a:r>
              <a:rPr lang="es-ES" dirty="0"/>
              <a:t>La otra “acierta” si son inventadas o reales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DE85730-6E7B-49F4-A405-9C1CD023C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738" y="1840330"/>
            <a:ext cx="1940917" cy="194305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01FF4ED-6F39-4469-CF16-ED5EE9E15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9513" y="518042"/>
            <a:ext cx="1940919" cy="194305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148B16F-5884-813D-A724-2145F24DF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6134" y="3304953"/>
            <a:ext cx="1940917" cy="1938782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56B7BA4-041C-417A-4A57-A56E62EF1FBF}"/>
              </a:ext>
            </a:extLst>
          </p:cNvPr>
          <p:cNvSpPr txBox="1"/>
          <p:nvPr/>
        </p:nvSpPr>
        <p:spPr>
          <a:xfrm>
            <a:off x="7978776" y="5604979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7"/>
              </a:rPr>
              <a:t>https://thispersondoesnotexist.com/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7779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Marcador de contenido 16" descr="Diagrama&#10;&#10;Descripción generada automáticamente">
            <a:extLst>
              <a:ext uri="{FF2B5EF4-FFF2-40B4-BE49-F238E27FC236}">
                <a16:creationId xmlns:a16="http://schemas.microsoft.com/office/drawing/2014/main" id="{4FA721AE-04F1-4E2F-D4AA-649359B2B0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8" y="3597275"/>
            <a:ext cx="5778500" cy="2697163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83B829-C1DE-9602-BC82-176AC1B0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dirty="0" err="1"/>
              <a:t>Otras</a:t>
            </a:r>
            <a:r>
              <a:rPr lang="en-US" sz="5200" dirty="0"/>
              <a:t> redes </a:t>
            </a:r>
            <a:r>
              <a:rPr lang="en-US" sz="5200" dirty="0" err="1"/>
              <a:t>neuronales</a:t>
            </a:r>
            <a:r>
              <a:rPr lang="en-US" sz="5200" dirty="0"/>
              <a:t>:</a:t>
            </a:r>
            <a:br>
              <a:rPr lang="en-US" sz="5200" dirty="0"/>
            </a:br>
            <a:r>
              <a:rPr lang="en-US" sz="4000" dirty="0"/>
              <a:t>Generative Adversarial Networks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(GANs)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0C9C45-04C2-9AAC-E6D8-B42AAC2492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sz="2800" dirty="0"/>
              <a:t>O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transferencia de estilos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 descr="Caballo parado en dos patas&#10;&#10;Descripción generada automáticamente">
            <a:extLst>
              <a:ext uri="{FF2B5EF4-FFF2-40B4-BE49-F238E27FC236}">
                <a16:creationId xmlns:a16="http://schemas.microsoft.com/office/drawing/2014/main" id="{F1556EC0-1CF2-9B73-068C-6F8CA591D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130" y="1875493"/>
            <a:ext cx="4267200" cy="1219200"/>
          </a:xfrm>
          <a:prstGeom prst="rect">
            <a:avLst/>
          </a:prstGeom>
        </p:spPr>
      </p:pic>
      <p:pic>
        <p:nvPicPr>
          <p:cNvPr id="9" name="Imagen 8" descr="Un perro en una cama&#10;&#10;Descripción generada automáticamente">
            <a:extLst>
              <a:ext uri="{FF2B5EF4-FFF2-40B4-BE49-F238E27FC236}">
                <a16:creationId xmlns:a16="http://schemas.microsoft.com/office/drawing/2014/main" id="{6051B081-7013-18B9-4B83-345592AED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775" y="3974792"/>
            <a:ext cx="3670915" cy="18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99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89377B4-C262-86A9-A2C3-183556887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200" dirty="0" err="1"/>
              <a:t>Otras</a:t>
            </a:r>
            <a:r>
              <a:rPr lang="en-US" sz="5200" dirty="0"/>
              <a:t> redes </a:t>
            </a:r>
            <a:r>
              <a:rPr lang="en-US" sz="5200" dirty="0" err="1"/>
              <a:t>neuronales</a:t>
            </a:r>
            <a:r>
              <a:rPr lang="en-US" sz="5200" dirty="0"/>
              <a:t>:</a:t>
            </a:r>
            <a:br>
              <a:rPr lang="en-US" sz="5200" dirty="0"/>
            </a:br>
            <a:r>
              <a:rPr lang="en-US" sz="4000" dirty="0"/>
              <a:t>Transformers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841E774C-16ED-A778-2810-429365A80E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La </a:t>
            </a:r>
            <a:r>
              <a:rPr lang="es-ES" dirty="0">
                <a:solidFill>
                  <a:srgbClr val="FF0000"/>
                </a:solidFill>
              </a:rPr>
              <a:t>última gran revolución</a:t>
            </a:r>
          </a:p>
        </p:txBody>
      </p:sp>
      <p:pic>
        <p:nvPicPr>
          <p:cNvPr id="6" name="Marcador de contenido 5" descr="Imagen que contiene pastel, juguete, lego, azul&#10;&#10;Descripción generada automáticamente">
            <a:extLst>
              <a:ext uri="{FF2B5EF4-FFF2-40B4-BE49-F238E27FC236}">
                <a16:creationId xmlns:a16="http://schemas.microsoft.com/office/drawing/2014/main" id="{411A481C-EBB0-CE26-FB51-C4A44F3CC1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2767806"/>
            <a:ext cx="4743450" cy="2466975"/>
          </a:xfrm>
        </p:spPr>
      </p:pic>
    </p:spTree>
    <p:extLst>
      <p:ext uri="{BB962C8B-B14F-4D97-AF65-F5344CB8AC3E}">
        <p14:creationId xmlns:p14="http://schemas.microsoft.com/office/powerpoint/2010/main" val="27487872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89377B4-C262-86A9-A2C3-183556887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200" dirty="0" err="1"/>
              <a:t>Otras</a:t>
            </a:r>
            <a:r>
              <a:rPr lang="en-US" sz="5200" dirty="0"/>
              <a:t> redes </a:t>
            </a:r>
            <a:r>
              <a:rPr lang="en-US" sz="5200" dirty="0" err="1"/>
              <a:t>neuronales</a:t>
            </a:r>
            <a:r>
              <a:rPr lang="en-US" sz="5200" dirty="0"/>
              <a:t>:</a:t>
            </a:r>
            <a:br>
              <a:rPr lang="en-US" sz="5200" dirty="0"/>
            </a:br>
            <a:r>
              <a:rPr lang="en-US" sz="4000" dirty="0"/>
              <a:t>Transformers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841E774C-16ED-A778-2810-429365A80E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La </a:t>
            </a:r>
            <a:r>
              <a:rPr lang="es-ES" dirty="0">
                <a:solidFill>
                  <a:srgbClr val="FF0000"/>
                </a:solidFill>
              </a:rPr>
              <a:t>última gran revolución</a:t>
            </a:r>
          </a:p>
          <a:p>
            <a:r>
              <a:rPr lang="es-ES" dirty="0"/>
              <a:t>Evolución de las redes recurrentes</a:t>
            </a:r>
          </a:p>
          <a:p>
            <a:endParaRPr lang="es-ES" dirty="0"/>
          </a:p>
        </p:txBody>
      </p:sp>
      <p:pic>
        <p:nvPicPr>
          <p:cNvPr id="21" name="Marcador de contenido 20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885F5314-727D-60DF-3034-D65E8CBE83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33" y="1825625"/>
            <a:ext cx="32497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022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89377B4-C262-86A9-A2C3-183556887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200" dirty="0" err="1"/>
              <a:t>Otras</a:t>
            </a:r>
            <a:r>
              <a:rPr lang="en-US" sz="5200" dirty="0"/>
              <a:t> redes </a:t>
            </a:r>
            <a:r>
              <a:rPr lang="en-US" sz="5200" dirty="0" err="1"/>
              <a:t>neuronales</a:t>
            </a:r>
            <a:r>
              <a:rPr lang="en-US" sz="5200" dirty="0"/>
              <a:t>:</a:t>
            </a:r>
            <a:br>
              <a:rPr lang="en-US" sz="5200" dirty="0"/>
            </a:br>
            <a:r>
              <a:rPr lang="en-US" sz="4000" dirty="0"/>
              <a:t>Transformers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841E774C-16ED-A778-2810-429365A80E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La </a:t>
            </a:r>
            <a:r>
              <a:rPr lang="es-ES" dirty="0">
                <a:solidFill>
                  <a:srgbClr val="FF0000"/>
                </a:solidFill>
              </a:rPr>
              <a:t>última gran revolución</a:t>
            </a:r>
          </a:p>
          <a:p>
            <a:r>
              <a:rPr lang="es-ES" dirty="0"/>
              <a:t>Evolución de las redes recurrentes</a:t>
            </a:r>
          </a:p>
          <a:p>
            <a:r>
              <a:rPr lang="es-ES" dirty="0"/>
              <a:t>“Transforman” cosas en cosas</a:t>
            </a:r>
          </a:p>
          <a:p>
            <a:pPr lvl="1"/>
            <a:r>
              <a:rPr lang="es-ES" dirty="0"/>
              <a:t>Ej. Palabas de un idioma a otro</a:t>
            </a:r>
          </a:p>
        </p:txBody>
      </p:sp>
      <p:pic>
        <p:nvPicPr>
          <p:cNvPr id="21" name="Marcador de contenido 20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885F5314-727D-60DF-3034-D65E8CBE83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33" y="1825625"/>
            <a:ext cx="3249733" cy="4351338"/>
          </a:xfrm>
          <a:prstGeom prst="rect">
            <a:avLst/>
          </a:prstGeom>
        </p:spPr>
      </p:pic>
      <p:pic>
        <p:nvPicPr>
          <p:cNvPr id="22" name="Marcador de contenido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5712AA69-966B-5E40-A19B-3595EE40C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37" y="4339164"/>
            <a:ext cx="6125996" cy="18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617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arcador de contenido 12" descr="Diagrama&#10;&#10;Descripción generada automáticamente">
            <a:extLst>
              <a:ext uri="{FF2B5EF4-FFF2-40B4-BE49-F238E27FC236}">
                <a16:creationId xmlns:a16="http://schemas.microsoft.com/office/drawing/2014/main" id="{B11B50B4-7D41-6989-B803-7E6D5DBD1D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8" y="1844675"/>
            <a:ext cx="5778500" cy="1690688"/>
          </a:xfrm>
        </p:spPr>
      </p:pic>
      <p:pic>
        <p:nvPicPr>
          <p:cNvPr id="17" name="Marcador de contenido 16" descr="Diagrama&#10;&#10;Descripción generada automáticamente">
            <a:extLst>
              <a:ext uri="{FF2B5EF4-FFF2-40B4-BE49-F238E27FC236}">
                <a16:creationId xmlns:a16="http://schemas.microsoft.com/office/drawing/2014/main" id="{4FA721AE-04F1-4E2F-D4AA-649359B2B0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8" y="3597275"/>
            <a:ext cx="5778500" cy="2697163"/>
          </a:xfr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89377B4-C262-86A9-A2C3-183556887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dirty="0" err="1"/>
              <a:t>Otras</a:t>
            </a:r>
            <a:r>
              <a:rPr lang="en-US" sz="5200" dirty="0"/>
              <a:t> redes </a:t>
            </a:r>
            <a:r>
              <a:rPr lang="en-US" sz="5200" dirty="0" err="1"/>
              <a:t>neuronales</a:t>
            </a:r>
            <a:r>
              <a:rPr lang="en-US" sz="5200" dirty="0"/>
              <a:t>: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Marcador de contenido 20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FFA03FE1-F86D-A763-DE06-0C45D8A9D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33" y="1825625"/>
            <a:ext cx="32497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56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250A72-C972-CE3E-E927-90AE960A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s-ES" sz="4000" dirty="0">
                <a:solidFill>
                  <a:srgbClr val="FFFFFF"/>
                </a:solidFill>
              </a:rPr>
              <a:t>Tipos de aprendizaje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3F59E7E-0A25-9C20-ADF9-FA5237CB880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Un dibujo de un gato&#10;&#10;Descripción generada automáticamente con confianza media">
            <a:extLst>
              <a:ext uri="{FF2B5EF4-FFF2-40B4-BE49-F238E27FC236}">
                <a16:creationId xmlns:a16="http://schemas.microsoft.com/office/drawing/2014/main" id="{E040EC5E-410B-F62C-69C9-41497265D4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4" y="2363852"/>
            <a:ext cx="3790265" cy="2130295"/>
          </a:xfrm>
          <a:prstGeom prst="rect">
            <a:avLst/>
          </a:prstGeom>
        </p:spPr>
      </p:pic>
      <p:pic>
        <p:nvPicPr>
          <p:cNvPr id="8" name="Imagen 7" descr="Forma, Flecha&#10;&#10;Descripción generada automáticamente">
            <a:extLst>
              <a:ext uri="{FF2B5EF4-FFF2-40B4-BE49-F238E27FC236}">
                <a16:creationId xmlns:a16="http://schemas.microsoft.com/office/drawing/2014/main" id="{55FF7253-8681-A9F9-D768-73182E4BDC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60" y="2649894"/>
            <a:ext cx="3600895" cy="1844253"/>
          </a:xfrm>
          <a:prstGeom prst="rect">
            <a:avLst/>
          </a:prstGeom>
        </p:spPr>
      </p:pic>
      <p:pic>
        <p:nvPicPr>
          <p:cNvPr id="26" name="Imagen 25" descr="Imagen que contiene Icono&#10;&#10;Descripción generada automáticamente">
            <a:extLst>
              <a:ext uri="{FF2B5EF4-FFF2-40B4-BE49-F238E27FC236}">
                <a16:creationId xmlns:a16="http://schemas.microsoft.com/office/drawing/2014/main" id="{11C480EB-3CAD-FF69-B4D2-6E214F2EA8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 t="12895" r="24969"/>
          <a:stretch/>
        </p:blipFill>
        <p:spPr>
          <a:xfrm>
            <a:off x="8667832" y="2363852"/>
            <a:ext cx="2232099" cy="213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29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Un dibujo de un coral&#10;&#10;Descripción generada automáticamente con confianza baja">
            <a:extLst>
              <a:ext uri="{FF2B5EF4-FFF2-40B4-BE49-F238E27FC236}">
                <a16:creationId xmlns:a16="http://schemas.microsoft.com/office/drawing/2014/main" id="{34A16911-C830-C495-3EB1-7212DC288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2" b="3412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C8CC005-7834-E760-B992-B8FE0365A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¿Qué pueden hacer las redes neuronales?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D85116F1-4207-5BC1-85B4-9FFEE73B7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48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2B512C-74D4-2D5C-BFE8-85B1F219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Qué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strike="sngStrike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pueden</a:t>
            </a:r>
            <a:r>
              <a:rPr lang="en-US" sz="4600" strike="sngStrik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strike="sngStrike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hacer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hacen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las redes 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B3D4BB-6F36-10D9-4C70-FEDF4F326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Modelos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lenguaje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A5C0EFDE-9459-43ED-14FD-C3D755E10D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78786" y="509304"/>
            <a:ext cx="7658220" cy="58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032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472FB7-EA6E-43BF-61B5-4F10A153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n-US" sz="46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6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hacen</a:t>
            </a:r>
            <a:r>
              <a:rPr lang="en-US" sz="46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6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600" kern="1200" dirty="0">
                <a:latin typeface="+mj-lt"/>
                <a:ea typeface="+mj-ea"/>
                <a:cs typeface="+mj-cs"/>
              </a:rPr>
              <a:t>?</a:t>
            </a:r>
            <a:endParaRPr lang="es-ES" sz="4600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AB156E2-32EB-E1BC-89B9-63F44BF0D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s-ES" dirty="0"/>
              <a:t>Chat-GPT/GPT-3:</a:t>
            </a:r>
          </a:p>
          <a:p>
            <a:pPr lvl="1"/>
            <a:r>
              <a:rPr lang="es-ES" sz="2200" dirty="0"/>
              <a:t>Entrenado por Open-AI</a:t>
            </a:r>
          </a:p>
          <a:p>
            <a:pPr lvl="1"/>
            <a:r>
              <a:rPr lang="es-ES" sz="2200" dirty="0"/>
              <a:t>Es un ejemplo de </a:t>
            </a:r>
            <a:r>
              <a:rPr lang="es-ES" sz="2200" b="1" dirty="0" err="1"/>
              <a:t>Large</a:t>
            </a:r>
            <a:r>
              <a:rPr lang="es-ES" sz="2200" b="1" dirty="0"/>
              <a:t> </a:t>
            </a:r>
            <a:r>
              <a:rPr lang="es-ES" sz="2200" dirty="0" err="1"/>
              <a:t>Language</a:t>
            </a:r>
            <a:r>
              <a:rPr lang="es-ES" sz="2200" dirty="0"/>
              <a:t> </a:t>
            </a:r>
            <a:r>
              <a:rPr lang="es-ES" sz="2200" dirty="0" err="1"/>
              <a:t>Model</a:t>
            </a:r>
            <a:r>
              <a:rPr lang="es-ES" sz="2200" dirty="0"/>
              <a:t> (LLM)</a:t>
            </a:r>
          </a:p>
          <a:p>
            <a:pPr lvl="2"/>
            <a:r>
              <a:rPr lang="es-ES" sz="2200" dirty="0"/>
              <a:t>Entrenado con </a:t>
            </a:r>
            <a:r>
              <a:rPr lang="es-ES" sz="2200" dirty="0" err="1"/>
              <a:t>muuuuuucho</a:t>
            </a:r>
            <a:r>
              <a:rPr lang="es-ES" sz="2200" dirty="0"/>
              <a:t> texto</a:t>
            </a:r>
          </a:p>
          <a:p>
            <a:pPr lvl="2"/>
            <a:r>
              <a:rPr lang="es-ES" sz="2200" dirty="0"/>
              <a:t>Datos de páginas web, libros, artículos…</a:t>
            </a:r>
          </a:p>
          <a:p>
            <a:pPr lvl="2"/>
            <a:r>
              <a:rPr lang="es-ES" sz="2200" dirty="0"/>
              <a:t>Ha aprendido los patrones comunes de nuestro lenguaje</a:t>
            </a:r>
          </a:p>
          <a:p>
            <a:pPr lvl="1"/>
            <a:r>
              <a:rPr lang="es-ES" sz="2200" dirty="0"/>
              <a:t>Es un ejemplo de </a:t>
            </a:r>
            <a:r>
              <a:rPr lang="es-ES" sz="2200" dirty="0" err="1"/>
              <a:t>Transformer</a:t>
            </a:r>
            <a:endParaRPr lang="es-ES" sz="2200" dirty="0"/>
          </a:p>
          <a:p>
            <a:pPr lvl="2"/>
            <a:r>
              <a:rPr lang="es-ES" sz="2200" dirty="0"/>
              <a:t>En realidad Chat-GPT se entrenó con aprendizaje NO supervisado</a:t>
            </a:r>
          </a:p>
        </p:txBody>
      </p:sp>
      <p:pic>
        <p:nvPicPr>
          <p:cNvPr id="15" name="Picture 6" descr="Cuadros de diálogo verdes">
            <a:extLst>
              <a:ext uri="{FF2B5EF4-FFF2-40B4-BE49-F238E27FC236}">
                <a16:creationId xmlns:a16="http://schemas.microsoft.com/office/drawing/2014/main" id="{27ABF8EA-D560-F624-4D7D-24FFA3DD3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50" r="24779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8764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472FB7-EA6E-43BF-61B5-4F10A153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n-US" sz="46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6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6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6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6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600" kern="1200" dirty="0">
                <a:latin typeface="+mj-lt"/>
                <a:ea typeface="+mj-ea"/>
                <a:cs typeface="+mj-cs"/>
              </a:rPr>
              <a:t>?</a:t>
            </a:r>
            <a:endParaRPr lang="es-ES" sz="4600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AB156E2-32EB-E1BC-89B9-63F44BF0D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4419600"/>
          </a:xfrm>
        </p:spPr>
        <p:txBody>
          <a:bodyPr>
            <a:normAutofit/>
          </a:bodyPr>
          <a:lstStyle/>
          <a:p>
            <a:r>
              <a:rPr lang="es-ES" dirty="0"/>
              <a:t>Chat-GPT/GPT-3:</a:t>
            </a:r>
          </a:p>
          <a:p>
            <a:pPr lvl="1"/>
            <a:r>
              <a:rPr lang="es-ES" dirty="0"/>
              <a:t>Multitud de tareas:</a:t>
            </a:r>
          </a:p>
          <a:p>
            <a:pPr lvl="2"/>
            <a:r>
              <a:rPr lang="es-ES" dirty="0"/>
              <a:t>Generación de textos</a:t>
            </a:r>
          </a:p>
          <a:p>
            <a:pPr lvl="2"/>
            <a:r>
              <a:rPr lang="es-ES" dirty="0"/>
              <a:t>Responder preguntas</a:t>
            </a:r>
          </a:p>
          <a:p>
            <a:pPr lvl="2"/>
            <a:r>
              <a:rPr lang="es-ES" dirty="0"/>
              <a:t>Capacidades conversacionales</a:t>
            </a:r>
          </a:p>
          <a:p>
            <a:pPr lvl="2"/>
            <a:r>
              <a:rPr lang="es-ES" dirty="0"/>
              <a:t>Resumen de texto</a:t>
            </a:r>
          </a:p>
          <a:p>
            <a:pPr lvl="2"/>
            <a:r>
              <a:rPr lang="es-ES" dirty="0"/>
              <a:t>Traducción de textos</a:t>
            </a:r>
          </a:p>
          <a:p>
            <a:pPr lvl="2"/>
            <a:r>
              <a:rPr lang="es-ES" dirty="0"/>
              <a:t>Escribir código</a:t>
            </a:r>
          </a:p>
          <a:p>
            <a:pPr lvl="2"/>
            <a:r>
              <a:rPr lang="es-ES" dirty="0"/>
              <a:t>…</a:t>
            </a:r>
          </a:p>
          <a:p>
            <a:pPr lvl="1"/>
            <a:r>
              <a:rPr lang="es-ES" dirty="0">
                <a:hlinkClick r:id="rId3"/>
              </a:rPr>
              <a:t>https://chat.openai.com/chat</a:t>
            </a:r>
            <a:r>
              <a:rPr lang="es-ES" dirty="0"/>
              <a:t> </a:t>
            </a:r>
          </a:p>
          <a:p>
            <a:pPr lvl="2"/>
            <a:endParaRPr lang="es-ES" dirty="0"/>
          </a:p>
        </p:txBody>
      </p:sp>
      <p:pic>
        <p:nvPicPr>
          <p:cNvPr id="15" name="Picture 6" descr="Cuadros de diálogo verdes">
            <a:extLst>
              <a:ext uri="{FF2B5EF4-FFF2-40B4-BE49-F238E27FC236}">
                <a16:creationId xmlns:a16="http://schemas.microsoft.com/office/drawing/2014/main" id="{27ABF8EA-D560-F624-4D7D-24FFA3DD3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50" r="24779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275490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6DE45-58A2-A424-E28F-7CAD89A9E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E360E-870D-C5AF-CD53-1D920F0DC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57825" cy="4351338"/>
          </a:xfrm>
        </p:spPr>
        <p:txBody>
          <a:bodyPr/>
          <a:lstStyle/>
          <a:p>
            <a:r>
              <a:rPr lang="es-ES" dirty="0"/>
              <a:t>¿Sabe Chat-GPT </a:t>
            </a:r>
            <a:r>
              <a:rPr lang="es-ES" dirty="0">
                <a:solidFill>
                  <a:srgbClr val="0070C0"/>
                </a:solidFill>
              </a:rPr>
              <a:t>realmente</a:t>
            </a:r>
            <a:r>
              <a:rPr lang="es-ES" dirty="0"/>
              <a:t> hablar?</a:t>
            </a:r>
          </a:p>
          <a:p>
            <a:pPr lvl="1"/>
            <a:r>
              <a:rPr lang="es-ES" dirty="0"/>
              <a:t>Sabe qué combinaciones de palabras son </a:t>
            </a:r>
            <a:r>
              <a:rPr lang="es-ES" dirty="0">
                <a:solidFill>
                  <a:srgbClr val="0070C0"/>
                </a:solidFill>
              </a:rPr>
              <a:t>las más probables</a:t>
            </a:r>
          </a:p>
        </p:txBody>
      </p:sp>
      <p:pic>
        <p:nvPicPr>
          <p:cNvPr id="6" name="Marcador de contenido 5" descr="Imagen que contiene interior, foto, frente, tabla&#10;&#10;Descripción generada automáticamente">
            <a:extLst>
              <a:ext uri="{FF2B5EF4-FFF2-40B4-BE49-F238E27FC236}">
                <a16:creationId xmlns:a16="http://schemas.microsoft.com/office/drawing/2014/main" id="{9F2367DD-A3B6-D757-2E64-31A6825E29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2286794"/>
            <a:ext cx="4381500" cy="3429000"/>
          </a:xfrm>
        </p:spPr>
      </p:pic>
    </p:spTree>
    <p:extLst>
      <p:ext uri="{BB962C8B-B14F-4D97-AF65-F5344CB8AC3E}">
        <p14:creationId xmlns:p14="http://schemas.microsoft.com/office/powerpoint/2010/main" val="4118351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6DE45-58A2-A424-E28F-7CAD89A9E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E360E-870D-C5AF-CD53-1D920F0DC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71931" cy="4351338"/>
          </a:xfrm>
        </p:spPr>
        <p:txBody>
          <a:bodyPr/>
          <a:lstStyle/>
          <a:p>
            <a:r>
              <a:rPr lang="es-ES" dirty="0"/>
              <a:t>¿Sabe Chat-GPT </a:t>
            </a:r>
            <a:r>
              <a:rPr lang="es-ES" dirty="0">
                <a:solidFill>
                  <a:srgbClr val="0070C0"/>
                </a:solidFill>
              </a:rPr>
              <a:t>realmente</a:t>
            </a:r>
            <a:r>
              <a:rPr lang="es-ES" dirty="0"/>
              <a:t> hablar?</a:t>
            </a:r>
          </a:p>
          <a:p>
            <a:pPr lvl="1"/>
            <a:r>
              <a:rPr lang="es-ES" dirty="0"/>
              <a:t>Sabe qué combinaciones de palabras son </a:t>
            </a:r>
            <a:r>
              <a:rPr lang="es-ES" dirty="0">
                <a:solidFill>
                  <a:srgbClr val="0070C0"/>
                </a:solidFill>
              </a:rPr>
              <a:t>las más probables</a:t>
            </a:r>
          </a:p>
          <a:p>
            <a:pPr lvl="1"/>
            <a:r>
              <a:rPr lang="es-ES" dirty="0"/>
              <a:t>Perfecto en la forma</a:t>
            </a:r>
          </a:p>
        </p:txBody>
      </p:sp>
      <p:pic>
        <p:nvPicPr>
          <p:cNvPr id="6" name="Marcador de contenido 5" descr="Imagen que contiene interior, foto, frente, tabla&#10;&#10;Descripción generada automáticamente">
            <a:extLst>
              <a:ext uri="{FF2B5EF4-FFF2-40B4-BE49-F238E27FC236}">
                <a16:creationId xmlns:a16="http://schemas.microsoft.com/office/drawing/2014/main" id="{9F2367DD-A3B6-D757-2E64-31A6825E29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2286794"/>
            <a:ext cx="4381500" cy="3429000"/>
          </a:xfrm>
        </p:spPr>
      </p:pic>
    </p:spTree>
    <p:extLst>
      <p:ext uri="{BB962C8B-B14F-4D97-AF65-F5344CB8AC3E}">
        <p14:creationId xmlns:p14="http://schemas.microsoft.com/office/powerpoint/2010/main" val="38030104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6DE45-58A2-A424-E28F-7CAD89A9E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E360E-870D-C5AF-CD53-1D920F0DC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57825" cy="4351338"/>
          </a:xfrm>
        </p:spPr>
        <p:txBody>
          <a:bodyPr/>
          <a:lstStyle/>
          <a:p>
            <a:r>
              <a:rPr lang="es-ES" dirty="0"/>
              <a:t>¿Sabe Chat-GPT </a:t>
            </a:r>
            <a:r>
              <a:rPr lang="es-ES" dirty="0">
                <a:solidFill>
                  <a:srgbClr val="0070C0"/>
                </a:solidFill>
              </a:rPr>
              <a:t>realmente</a:t>
            </a:r>
            <a:r>
              <a:rPr lang="es-ES" dirty="0"/>
              <a:t> hablar?</a:t>
            </a:r>
          </a:p>
          <a:p>
            <a:pPr lvl="1"/>
            <a:r>
              <a:rPr lang="es-ES" dirty="0"/>
              <a:t>Sabe qué combinaciones de palabras son </a:t>
            </a:r>
            <a:r>
              <a:rPr lang="es-ES" dirty="0">
                <a:solidFill>
                  <a:srgbClr val="0070C0"/>
                </a:solidFill>
              </a:rPr>
              <a:t>las más probables</a:t>
            </a:r>
          </a:p>
          <a:p>
            <a:pPr lvl="1"/>
            <a:r>
              <a:rPr lang="es-ES" dirty="0"/>
              <a:t>Perfecto en la forma</a:t>
            </a:r>
          </a:p>
          <a:p>
            <a:pPr lvl="1"/>
            <a:r>
              <a:rPr lang="es-ES" dirty="0"/>
              <a:t>No tanto en el contenido</a:t>
            </a:r>
          </a:p>
        </p:txBody>
      </p:sp>
      <p:pic>
        <p:nvPicPr>
          <p:cNvPr id="6" name="Marcador de contenido 5" descr="Imagen que contiene interior, foto, frente, tabla&#10;&#10;Descripción generada automáticamente">
            <a:extLst>
              <a:ext uri="{FF2B5EF4-FFF2-40B4-BE49-F238E27FC236}">
                <a16:creationId xmlns:a16="http://schemas.microsoft.com/office/drawing/2014/main" id="{9F2367DD-A3B6-D757-2E64-31A6825E29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2286794"/>
            <a:ext cx="4381500" cy="3429000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AB3B658-127B-80BD-867B-B6F717036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62" y="4057131"/>
            <a:ext cx="6035563" cy="17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688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2B512C-74D4-2D5C-BFE8-85B1F219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Qué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strike="sngStrike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pueden</a:t>
            </a:r>
            <a:r>
              <a:rPr lang="en-US" sz="4600" strike="sngStrik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strike="sngStrike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hacer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hacen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las redes 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B3D4BB-6F36-10D9-4C70-FEDF4F326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Plegado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proteínas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arcador de contenido 6" descr="Diagrama&#10;&#10;Descripción generada automáticamente">
            <a:extLst>
              <a:ext uri="{FF2B5EF4-FFF2-40B4-BE49-F238E27FC236}">
                <a16:creationId xmlns:a16="http://schemas.microsoft.com/office/drawing/2014/main" id="{E92BB734-0377-D359-6F44-C0EB52E333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85" y="1605316"/>
            <a:ext cx="7675220" cy="4317311"/>
          </a:xfrm>
        </p:spPr>
      </p:pic>
    </p:spTree>
    <p:extLst>
      <p:ext uri="{BB962C8B-B14F-4D97-AF65-F5344CB8AC3E}">
        <p14:creationId xmlns:p14="http://schemas.microsoft.com/office/powerpoint/2010/main" val="10434829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55066-C0B0-C546-EC01-D7E1DC43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2FADEA-BD52-0322-F76C-C319D400D9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Plegado de proteínas</a:t>
            </a:r>
          </a:p>
          <a:p>
            <a:pPr lvl="1"/>
            <a:r>
              <a:rPr lang="es-ES" dirty="0"/>
              <a:t>Las proteínas se “</a:t>
            </a:r>
            <a:r>
              <a:rPr lang="es-ES" dirty="0">
                <a:solidFill>
                  <a:srgbClr val="0070C0"/>
                </a:solidFill>
              </a:rPr>
              <a:t>pliegan</a:t>
            </a:r>
            <a:r>
              <a:rPr lang="es-ES" dirty="0"/>
              <a:t>” de cierta forma correcta</a:t>
            </a:r>
          </a:p>
        </p:txBody>
      </p:sp>
      <p:pic>
        <p:nvPicPr>
          <p:cNvPr id="8" name="Marcador de contenido 7" descr="Imagen que contiene luz&#10;&#10;Descripción generada automáticamente">
            <a:extLst>
              <a:ext uri="{FF2B5EF4-FFF2-40B4-BE49-F238E27FC236}">
                <a16:creationId xmlns:a16="http://schemas.microsoft.com/office/drawing/2014/main" id="{D7A2D4AE-E5D1-6C8D-7883-1A99AEDC25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22964"/>
            <a:ext cx="5181600" cy="3756660"/>
          </a:xfrm>
        </p:spPr>
      </p:pic>
    </p:spTree>
    <p:extLst>
      <p:ext uri="{BB962C8B-B14F-4D97-AF65-F5344CB8AC3E}">
        <p14:creationId xmlns:p14="http://schemas.microsoft.com/office/powerpoint/2010/main" val="40915107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55066-C0B0-C546-EC01-D7E1DC43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2FADEA-BD52-0322-F76C-C319D400D9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Plegado de proteínas</a:t>
            </a:r>
          </a:p>
          <a:p>
            <a:pPr lvl="1"/>
            <a:r>
              <a:rPr lang="es-ES" dirty="0"/>
              <a:t>Las proteínas se “pliegan” de cierta forma correcta</a:t>
            </a:r>
          </a:p>
          <a:p>
            <a:pPr lvl="1"/>
            <a:r>
              <a:rPr lang="es-ES" dirty="0"/>
              <a:t>El Plegado Determina </a:t>
            </a:r>
            <a:r>
              <a:rPr lang="es-ES" dirty="0">
                <a:solidFill>
                  <a:srgbClr val="0070C0"/>
                </a:solidFill>
              </a:rPr>
              <a:t>su función</a:t>
            </a:r>
          </a:p>
          <a:p>
            <a:pPr lvl="2"/>
            <a:r>
              <a:rPr lang="es-ES" dirty="0"/>
              <a:t>Catalizar reacciones</a:t>
            </a:r>
          </a:p>
          <a:p>
            <a:pPr lvl="2"/>
            <a:r>
              <a:rPr lang="es-ES" dirty="0"/>
              <a:t>Transportar moléculas</a:t>
            </a:r>
          </a:p>
          <a:p>
            <a:pPr lvl="2"/>
            <a:r>
              <a:rPr lang="es-ES" dirty="0"/>
              <a:t>Soporte estructural</a:t>
            </a:r>
          </a:p>
        </p:txBody>
      </p:sp>
      <p:pic>
        <p:nvPicPr>
          <p:cNvPr id="8" name="Marcador de contenido 7" descr="Imagen que contiene luz&#10;&#10;Descripción generada automáticamente">
            <a:extLst>
              <a:ext uri="{FF2B5EF4-FFF2-40B4-BE49-F238E27FC236}">
                <a16:creationId xmlns:a16="http://schemas.microsoft.com/office/drawing/2014/main" id="{D7A2D4AE-E5D1-6C8D-7883-1A99AEDC25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22964"/>
            <a:ext cx="5181600" cy="3756660"/>
          </a:xfrm>
        </p:spPr>
      </p:pic>
    </p:spTree>
    <p:extLst>
      <p:ext uri="{BB962C8B-B14F-4D97-AF65-F5344CB8AC3E}">
        <p14:creationId xmlns:p14="http://schemas.microsoft.com/office/powerpoint/2010/main" val="4200757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250A72-C972-CE3E-E927-90AE960A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s-ES" sz="4000" dirty="0">
                <a:solidFill>
                  <a:srgbClr val="FFFFFF"/>
                </a:solidFill>
              </a:rPr>
              <a:t>Tipos de aprendizaje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3F59E7E-0A25-9C20-ADF9-FA5237CB88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294678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Un dibujo de un gato&#10;&#10;Descripción generada automáticamente con confianza media">
            <a:extLst>
              <a:ext uri="{FF2B5EF4-FFF2-40B4-BE49-F238E27FC236}">
                <a16:creationId xmlns:a16="http://schemas.microsoft.com/office/drawing/2014/main" id="{E040EC5E-410B-F62C-69C9-41497265D4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4" y="2363852"/>
            <a:ext cx="3790265" cy="2130295"/>
          </a:xfrm>
          <a:prstGeom prst="rect">
            <a:avLst/>
          </a:prstGeom>
        </p:spPr>
      </p:pic>
      <p:pic>
        <p:nvPicPr>
          <p:cNvPr id="8" name="Imagen 7" descr="Forma, Flecha&#10;&#10;Descripción generada automáticamente">
            <a:extLst>
              <a:ext uri="{FF2B5EF4-FFF2-40B4-BE49-F238E27FC236}">
                <a16:creationId xmlns:a16="http://schemas.microsoft.com/office/drawing/2014/main" id="{55FF7253-8681-A9F9-D768-73182E4BDC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60" y="2649894"/>
            <a:ext cx="3600895" cy="1844253"/>
          </a:xfrm>
          <a:prstGeom prst="rect">
            <a:avLst/>
          </a:prstGeom>
        </p:spPr>
      </p:pic>
      <p:pic>
        <p:nvPicPr>
          <p:cNvPr id="26" name="Imagen 25" descr="Imagen que contiene Icono&#10;&#10;Descripción generada automáticamente">
            <a:extLst>
              <a:ext uri="{FF2B5EF4-FFF2-40B4-BE49-F238E27FC236}">
                <a16:creationId xmlns:a16="http://schemas.microsoft.com/office/drawing/2014/main" id="{11C480EB-3CAD-FF69-B4D2-6E214F2EA8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 t="12895" r="24969"/>
          <a:stretch/>
        </p:blipFill>
        <p:spPr>
          <a:xfrm>
            <a:off x="8667832" y="2363852"/>
            <a:ext cx="2232099" cy="213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356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55066-C0B0-C546-EC01-D7E1DC43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2FADEA-BD52-0322-F76C-C319D400D9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Plegado de proteínas</a:t>
            </a:r>
          </a:p>
          <a:p>
            <a:pPr lvl="1"/>
            <a:r>
              <a:rPr lang="es-ES" dirty="0"/>
              <a:t>Las proteínas se “pliegan” de cierta forma correcta</a:t>
            </a:r>
          </a:p>
          <a:p>
            <a:pPr lvl="1"/>
            <a:r>
              <a:rPr lang="es-ES" dirty="0"/>
              <a:t>El Plegado Determina su función</a:t>
            </a:r>
          </a:p>
          <a:p>
            <a:pPr lvl="2"/>
            <a:r>
              <a:rPr lang="es-ES" dirty="0"/>
              <a:t>Catalizar reacciones</a:t>
            </a:r>
          </a:p>
          <a:p>
            <a:pPr lvl="2"/>
            <a:r>
              <a:rPr lang="es-ES" dirty="0"/>
              <a:t>Transportar moléculas</a:t>
            </a:r>
          </a:p>
          <a:p>
            <a:pPr lvl="2"/>
            <a:r>
              <a:rPr lang="es-ES" dirty="0"/>
              <a:t>Soporte estructural</a:t>
            </a:r>
          </a:p>
          <a:p>
            <a:pPr lvl="1"/>
            <a:r>
              <a:rPr lang="es-ES" dirty="0"/>
              <a:t>Si hay errores…</a:t>
            </a:r>
          </a:p>
          <a:p>
            <a:pPr lvl="2"/>
            <a:r>
              <a:rPr lang="es-ES" dirty="0"/>
              <a:t>Alzheimer, Huntington, etc.</a:t>
            </a:r>
          </a:p>
        </p:txBody>
      </p:sp>
      <p:pic>
        <p:nvPicPr>
          <p:cNvPr id="8" name="Marcador de contenido 7" descr="Imagen que contiene luz&#10;&#10;Descripción generada automáticamente">
            <a:extLst>
              <a:ext uri="{FF2B5EF4-FFF2-40B4-BE49-F238E27FC236}">
                <a16:creationId xmlns:a16="http://schemas.microsoft.com/office/drawing/2014/main" id="{D7A2D4AE-E5D1-6C8D-7883-1A99AEDC25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22964"/>
            <a:ext cx="5181600" cy="3756660"/>
          </a:xfrm>
        </p:spPr>
      </p:pic>
    </p:spTree>
    <p:extLst>
      <p:ext uri="{BB962C8B-B14F-4D97-AF65-F5344CB8AC3E}">
        <p14:creationId xmlns:p14="http://schemas.microsoft.com/office/powerpoint/2010/main" val="36031003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55066-C0B0-C546-EC01-D7E1DC43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2FADEA-BD52-0322-F76C-C319D400D9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Plegado de proteínas</a:t>
            </a:r>
          </a:p>
          <a:p>
            <a:pPr lvl="1"/>
            <a:r>
              <a:rPr lang="es-ES" dirty="0"/>
              <a:t>Predicción en laboratorio</a:t>
            </a:r>
          </a:p>
          <a:p>
            <a:pPr lvl="2"/>
            <a:r>
              <a:rPr lang="es-ES" dirty="0"/>
              <a:t>Cristalografía de rayos X</a:t>
            </a:r>
          </a:p>
        </p:txBody>
      </p:sp>
      <p:pic>
        <p:nvPicPr>
          <p:cNvPr id="6" name="Marcador de contenido 5" descr="Diagrama, 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B8C54212-D716-E97B-85EE-F1E2080A26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07" y="2455798"/>
            <a:ext cx="5837993" cy="2749537"/>
          </a:xfrm>
        </p:spPr>
      </p:pic>
    </p:spTree>
    <p:extLst>
      <p:ext uri="{BB962C8B-B14F-4D97-AF65-F5344CB8AC3E}">
        <p14:creationId xmlns:p14="http://schemas.microsoft.com/office/powerpoint/2010/main" val="41693560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55066-C0B0-C546-EC01-D7E1DC43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2FADEA-BD52-0322-F76C-C319D400D9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Plegado de proteínas</a:t>
            </a:r>
          </a:p>
          <a:p>
            <a:pPr lvl="1"/>
            <a:r>
              <a:rPr lang="es-ES" dirty="0"/>
              <a:t>Predicción en laboratorio</a:t>
            </a:r>
          </a:p>
          <a:p>
            <a:pPr lvl="2"/>
            <a:r>
              <a:rPr lang="es-ES" dirty="0"/>
              <a:t>Cristalografía de rayos X</a:t>
            </a:r>
          </a:p>
          <a:p>
            <a:pPr lvl="2"/>
            <a:r>
              <a:rPr lang="es-ES" dirty="0"/>
              <a:t>Resonancia nuclear magnética</a:t>
            </a:r>
          </a:p>
        </p:txBody>
      </p:sp>
      <p:pic>
        <p:nvPicPr>
          <p:cNvPr id="6" name="Marcador de contenido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897E3192-54B9-3249-8EAD-EF956972B7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212" y="2668555"/>
            <a:ext cx="5699225" cy="2529085"/>
          </a:xfrm>
        </p:spPr>
      </p:pic>
    </p:spTree>
    <p:extLst>
      <p:ext uri="{BB962C8B-B14F-4D97-AF65-F5344CB8AC3E}">
        <p14:creationId xmlns:p14="http://schemas.microsoft.com/office/powerpoint/2010/main" val="22473565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55066-C0B0-C546-EC01-D7E1DC43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2FADEA-BD52-0322-F76C-C319D400D9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Plegado de proteínas</a:t>
            </a:r>
          </a:p>
          <a:p>
            <a:pPr lvl="1"/>
            <a:r>
              <a:rPr lang="es-ES" dirty="0"/>
              <a:t>Predicción en laboratorio</a:t>
            </a:r>
          </a:p>
          <a:p>
            <a:pPr lvl="2"/>
            <a:r>
              <a:rPr lang="es-ES" dirty="0"/>
              <a:t>Cristalografía de rayos X</a:t>
            </a:r>
          </a:p>
          <a:p>
            <a:pPr lvl="2"/>
            <a:r>
              <a:rPr lang="es-ES" dirty="0"/>
              <a:t>Resonancia nuclear magnética</a:t>
            </a:r>
          </a:p>
          <a:p>
            <a:pPr lvl="2"/>
            <a:r>
              <a:rPr lang="es-ES" dirty="0"/>
              <a:t>Microscopía electrónica</a:t>
            </a:r>
          </a:p>
        </p:txBody>
      </p:sp>
      <p:pic>
        <p:nvPicPr>
          <p:cNvPr id="6" name="Marcador de contenido 5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0CF2F375-8721-8805-AA59-0F4AF31B22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51993"/>
            <a:ext cx="5354216" cy="2144864"/>
          </a:xfrm>
        </p:spPr>
      </p:pic>
    </p:spTree>
    <p:extLst>
      <p:ext uri="{BB962C8B-B14F-4D97-AF65-F5344CB8AC3E}">
        <p14:creationId xmlns:p14="http://schemas.microsoft.com/office/powerpoint/2010/main" val="10744972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55066-C0B0-C546-EC01-D7E1DC43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2FADEA-BD52-0322-F76C-C319D400D9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Plegado de proteínas</a:t>
            </a:r>
          </a:p>
          <a:p>
            <a:pPr lvl="1"/>
            <a:r>
              <a:rPr lang="es-ES" dirty="0"/>
              <a:t>Predicción en laboratorio</a:t>
            </a:r>
          </a:p>
          <a:p>
            <a:pPr lvl="2"/>
            <a:r>
              <a:rPr lang="es-ES" dirty="0"/>
              <a:t>Cristalografía de rayos X</a:t>
            </a:r>
          </a:p>
          <a:p>
            <a:pPr lvl="2"/>
            <a:r>
              <a:rPr lang="es-ES" dirty="0"/>
              <a:t>Resonancia nuclear magnética</a:t>
            </a:r>
          </a:p>
          <a:p>
            <a:pPr lvl="2"/>
            <a:r>
              <a:rPr lang="es-ES" dirty="0"/>
              <a:t>Microscopía electrónica</a:t>
            </a:r>
          </a:p>
          <a:p>
            <a:pPr lvl="2"/>
            <a:r>
              <a:rPr lang="es-ES" dirty="0"/>
              <a:t>…</a:t>
            </a:r>
          </a:p>
          <a:p>
            <a:pPr lvl="1"/>
            <a:r>
              <a:rPr lang="es-ES" dirty="0">
                <a:solidFill>
                  <a:srgbClr val="FF0000"/>
                </a:solidFill>
              </a:rPr>
              <a:t>Problema</a:t>
            </a:r>
            <a:r>
              <a:rPr lang="es-ES" dirty="0"/>
              <a:t>: Caro y lento</a:t>
            </a:r>
          </a:p>
          <a:p>
            <a:pPr lvl="1"/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Solución</a:t>
            </a:r>
            <a:r>
              <a:rPr lang="es-ES" dirty="0"/>
              <a:t>: Competición CASP</a:t>
            </a:r>
          </a:p>
        </p:txBody>
      </p:sp>
      <p:pic>
        <p:nvPicPr>
          <p:cNvPr id="6" name="Marcador de contenido 5" descr="Diagrama&#10;&#10;Descripción generada automáticamente">
            <a:extLst>
              <a:ext uri="{FF2B5EF4-FFF2-40B4-BE49-F238E27FC236}">
                <a16:creationId xmlns:a16="http://schemas.microsoft.com/office/drawing/2014/main" id="{68704893-07C2-6630-479D-B1DECA6F1F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89" y="1973629"/>
            <a:ext cx="4449147" cy="3729868"/>
          </a:xfrm>
        </p:spPr>
      </p:pic>
    </p:spTree>
    <p:extLst>
      <p:ext uri="{BB962C8B-B14F-4D97-AF65-F5344CB8AC3E}">
        <p14:creationId xmlns:p14="http://schemas.microsoft.com/office/powerpoint/2010/main" val="5855505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C575BF-5D5D-7BD8-7196-4DFD2B599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0EF8BA-84CC-8890-98A5-DD880967BF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Critical Assessment of Structure Prediction (</a:t>
            </a:r>
            <a:r>
              <a:rPr lang="es-ES" dirty="0"/>
              <a:t>CASP)</a:t>
            </a:r>
          </a:p>
          <a:p>
            <a:pPr lvl="1"/>
            <a:r>
              <a:rPr lang="es-ES" dirty="0"/>
              <a:t>Competición bianual (desde 1994)</a:t>
            </a:r>
          </a:p>
          <a:p>
            <a:pPr lvl="1"/>
            <a:r>
              <a:rPr lang="es-ES" dirty="0"/>
              <a:t>Probar métodos de predicción de plegado con nuevas proteínas</a:t>
            </a:r>
          </a:p>
          <a:p>
            <a:pPr lvl="1"/>
            <a:r>
              <a:rPr lang="es-ES" dirty="0"/>
              <a:t>Con 100-150 aminoácidos:</a:t>
            </a:r>
          </a:p>
          <a:p>
            <a:pPr lvl="2"/>
            <a:r>
              <a:rPr lang="es-ES" dirty="0"/>
              <a:t>10</a:t>
            </a:r>
            <a:r>
              <a:rPr lang="es-ES" baseline="30000" dirty="0"/>
              <a:t>300</a:t>
            </a:r>
            <a:r>
              <a:rPr lang="es-ES" dirty="0"/>
              <a:t> posibles plegamientos!!!</a:t>
            </a:r>
          </a:p>
          <a:p>
            <a:pPr lvl="2"/>
            <a:r>
              <a:rPr lang="es-ES" dirty="0"/>
              <a:t>10</a:t>
            </a:r>
            <a:r>
              <a:rPr lang="es-ES" baseline="30000" dirty="0"/>
              <a:t>25</a:t>
            </a:r>
            <a:r>
              <a:rPr lang="es-ES" dirty="0"/>
              <a:t> estrellas en el universo</a:t>
            </a:r>
          </a:p>
          <a:p>
            <a:pPr lvl="1"/>
            <a:r>
              <a:rPr lang="es-ES" dirty="0"/>
              <a:t>Problema abierto desde los 50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1BE0F53E-A16C-D374-5432-4BC3C214F1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contenido 5" descr="Diagrama&#10;&#10;Descripción generada automáticamente">
            <a:extLst>
              <a:ext uri="{FF2B5EF4-FFF2-40B4-BE49-F238E27FC236}">
                <a16:creationId xmlns:a16="http://schemas.microsoft.com/office/drawing/2014/main" id="{6218B594-A2F1-3EC4-1B4B-8D40DF577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89" y="1973629"/>
            <a:ext cx="4449147" cy="372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358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778547-33F3-18A2-5DE2-16C7DBC7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84A085-DDA5-1BAB-2169-069542B16D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err="1"/>
              <a:t>AlphaFold</a:t>
            </a:r>
            <a:r>
              <a:rPr lang="es-ES" dirty="0"/>
              <a:t> 1 (CASP 18)</a:t>
            </a:r>
          </a:p>
          <a:p>
            <a:pPr lvl="1"/>
            <a:r>
              <a:rPr lang="es-ES" dirty="0"/>
              <a:t>Transforma el problema:</a:t>
            </a:r>
          </a:p>
          <a:p>
            <a:pPr lvl="2"/>
            <a:r>
              <a:rPr lang="es-ES" dirty="0"/>
              <a:t>Aminoácidos → Estructura</a:t>
            </a:r>
          </a:p>
          <a:p>
            <a:pPr lvl="2"/>
            <a:r>
              <a:rPr lang="es-ES" dirty="0"/>
              <a:t>Interacción → Distancias</a:t>
            </a:r>
          </a:p>
          <a:p>
            <a:pPr lvl="2"/>
            <a:r>
              <a:rPr lang="es-ES" dirty="0"/>
              <a:t>Imagen → Imagen</a:t>
            </a:r>
          </a:p>
          <a:p>
            <a:pPr lvl="1"/>
            <a:r>
              <a:rPr lang="es-ES" dirty="0"/>
              <a:t>Uso de </a:t>
            </a:r>
            <a:r>
              <a:rPr lang="es-ES" dirty="0" err="1"/>
              <a:t>CNNs</a:t>
            </a:r>
            <a:endParaRPr lang="es-ES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7CB3C3BE-DEE2-32E5-6D6C-ED5851AC38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15497" y="2449888"/>
            <a:ext cx="6333253" cy="248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162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778547-33F3-18A2-5DE2-16C7DBC7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84A085-DDA5-1BAB-2169-069542B16D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err="1"/>
              <a:t>AlphaFold</a:t>
            </a:r>
            <a:r>
              <a:rPr lang="es-ES" dirty="0"/>
              <a:t> 1 (CASP 18)</a:t>
            </a:r>
          </a:p>
          <a:p>
            <a:pPr lvl="1"/>
            <a:r>
              <a:rPr lang="es-ES" dirty="0"/>
              <a:t>Transforma el problema:</a:t>
            </a:r>
          </a:p>
          <a:p>
            <a:pPr lvl="2"/>
            <a:r>
              <a:rPr lang="es-ES" dirty="0"/>
              <a:t>Aminoácidos → Estructura</a:t>
            </a:r>
          </a:p>
          <a:p>
            <a:pPr lvl="2"/>
            <a:r>
              <a:rPr lang="es-ES" dirty="0"/>
              <a:t>Interacción → Distancias</a:t>
            </a:r>
          </a:p>
          <a:p>
            <a:pPr lvl="2"/>
            <a:r>
              <a:rPr lang="es-ES" dirty="0"/>
              <a:t>Imagen → Imagen</a:t>
            </a:r>
          </a:p>
          <a:p>
            <a:pPr lvl="1"/>
            <a:r>
              <a:rPr lang="es-ES" dirty="0"/>
              <a:t>Uso de </a:t>
            </a:r>
            <a:r>
              <a:rPr lang="es-ES" dirty="0" err="1"/>
              <a:t>CNNs</a:t>
            </a:r>
            <a:endParaRPr lang="es-ES" dirty="0"/>
          </a:p>
          <a:p>
            <a:pPr lvl="1"/>
            <a:r>
              <a:rPr lang="es-ES" dirty="0"/>
              <a:t>Ganador de la competición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3B3DA97-F77A-3ECF-A86D-BB1CC8E507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62245"/>
            <a:ext cx="5181600" cy="367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985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89677A1-D395-17E5-691D-FD4ADAD9F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AlphaFold</a:t>
            </a:r>
            <a:r>
              <a:rPr lang="es-ES" dirty="0"/>
              <a:t> 1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2F9B6FB-D7E3-B7B4-DB64-CE8BE743D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87" y="2474152"/>
            <a:ext cx="11844513" cy="3289086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8ADCDE87-4C72-5F47-3BF2-ECE775DA451E}"/>
              </a:ext>
            </a:extLst>
          </p:cNvPr>
          <p:cNvSpPr/>
          <p:nvPr/>
        </p:nvSpPr>
        <p:spPr>
          <a:xfrm>
            <a:off x="2827090" y="4042895"/>
            <a:ext cx="167780" cy="226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49E94D8B-4FF9-A569-35F9-31DB08D426DB}"/>
              </a:ext>
            </a:extLst>
          </p:cNvPr>
          <p:cNvSpPr/>
          <p:nvPr/>
        </p:nvSpPr>
        <p:spPr>
          <a:xfrm>
            <a:off x="5306693" y="4042895"/>
            <a:ext cx="167780" cy="226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3C7C5E43-8ACE-060E-69DE-885311F3F1CA}"/>
              </a:ext>
            </a:extLst>
          </p:cNvPr>
          <p:cNvSpPr/>
          <p:nvPr/>
        </p:nvSpPr>
        <p:spPr>
          <a:xfrm>
            <a:off x="6943944" y="4042895"/>
            <a:ext cx="167780" cy="226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04B610D5-FC4E-B72E-D2BB-5F46B7F76390}"/>
              </a:ext>
            </a:extLst>
          </p:cNvPr>
          <p:cNvSpPr/>
          <p:nvPr/>
        </p:nvSpPr>
        <p:spPr>
          <a:xfrm>
            <a:off x="9400192" y="4042895"/>
            <a:ext cx="167780" cy="226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31878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778547-33F3-18A2-5DE2-16C7DBC7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84A085-DDA5-1BAB-2169-069542B16D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err="1"/>
              <a:t>AlphaFold</a:t>
            </a:r>
            <a:r>
              <a:rPr lang="es-ES" dirty="0"/>
              <a:t> 2 (CASP 20)</a:t>
            </a:r>
          </a:p>
          <a:p>
            <a:pPr lvl="1"/>
            <a:r>
              <a:rPr lang="es-ES" dirty="0"/>
              <a:t>Transforma el problema:</a:t>
            </a:r>
          </a:p>
          <a:p>
            <a:pPr lvl="2"/>
            <a:r>
              <a:rPr lang="es-ES" dirty="0"/>
              <a:t>Aminoácidos → Estructura</a:t>
            </a:r>
          </a:p>
          <a:p>
            <a:pPr lvl="2"/>
            <a:r>
              <a:rPr lang="es-ES" dirty="0"/>
              <a:t>Secuencia → Secuencia</a:t>
            </a:r>
          </a:p>
          <a:p>
            <a:pPr lvl="1"/>
            <a:r>
              <a:rPr lang="es-ES" dirty="0"/>
              <a:t>Uso de Transformers</a:t>
            </a:r>
          </a:p>
          <a:p>
            <a:pPr lvl="1"/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11" name="Marcador de contenido 10" descr="Imagen que contiene exterior, agua, montaña, pequeño&#10;&#10;Descripción generada automáticamente">
            <a:extLst>
              <a:ext uri="{FF2B5EF4-FFF2-40B4-BE49-F238E27FC236}">
                <a16:creationId xmlns:a16="http://schemas.microsoft.com/office/drawing/2014/main" id="{F3743A1E-06A4-FDB7-1D60-851A82324A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099859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Imagen que contiene objeto&#10;&#10;Descripción generada automáticamente">
            <a:extLst>
              <a:ext uri="{FF2B5EF4-FFF2-40B4-BE49-F238E27FC236}">
                <a16:creationId xmlns:a16="http://schemas.microsoft.com/office/drawing/2014/main" id="{5739E24E-6899-167B-8706-2C68AD572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2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C4351B-87EC-99F6-3A57-9A841C2C2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Redes neuronales</a:t>
            </a:r>
          </a:p>
        </p:txBody>
      </p:sp>
      <p:cxnSp>
        <p:nvCxnSpPr>
          <p:cNvPr id="33" name="Straight Connector 2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468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778547-33F3-18A2-5DE2-16C7DBC7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84A085-DDA5-1BAB-2169-069542B16D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 err="1"/>
              <a:t>AlphaFold</a:t>
            </a:r>
            <a:r>
              <a:rPr lang="es-ES" dirty="0"/>
              <a:t> 2 (CASP 20)</a:t>
            </a:r>
          </a:p>
          <a:p>
            <a:pPr lvl="1"/>
            <a:r>
              <a:rPr lang="es-ES" dirty="0"/>
              <a:t>Transforma el problema:</a:t>
            </a:r>
          </a:p>
          <a:p>
            <a:pPr lvl="2"/>
            <a:r>
              <a:rPr lang="es-ES" dirty="0"/>
              <a:t>Aminoácidos → Estructura</a:t>
            </a:r>
          </a:p>
          <a:p>
            <a:pPr lvl="2"/>
            <a:r>
              <a:rPr lang="es-ES" dirty="0"/>
              <a:t>Secuencia → Secuencia</a:t>
            </a:r>
          </a:p>
          <a:p>
            <a:pPr lvl="1"/>
            <a:r>
              <a:rPr lang="es-ES" dirty="0"/>
              <a:t>Uso de Transformers</a:t>
            </a:r>
          </a:p>
          <a:p>
            <a:pPr lvl="1"/>
            <a:r>
              <a:rPr lang="es-ES" dirty="0"/>
              <a:t>Ganador de la competición</a:t>
            </a:r>
          </a:p>
          <a:p>
            <a:pPr lvl="2"/>
            <a:r>
              <a:rPr lang="es-ES" dirty="0"/>
              <a:t>Supera métodos de laboratorio</a:t>
            </a:r>
          </a:p>
          <a:p>
            <a:pPr lvl="2"/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¡Problema resuelto!</a:t>
            </a:r>
          </a:p>
          <a:p>
            <a:pPr lvl="2"/>
            <a:r>
              <a:rPr lang="es-ES" dirty="0"/>
              <a:t>Fin de la competición CASP</a:t>
            </a:r>
          </a:p>
          <a:p>
            <a:pPr lvl="1"/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E16ECB6-BCF8-FB9F-373C-CAE76016FA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34733"/>
            <a:ext cx="5181600" cy="373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131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4FEBD-9775-803E-6F56-03803E5AC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AlphaFold</a:t>
            </a:r>
            <a:r>
              <a:rPr lang="es-ES" dirty="0"/>
              <a:t> 2</a:t>
            </a:r>
          </a:p>
        </p:txBody>
      </p:sp>
      <p:pic>
        <p:nvPicPr>
          <p:cNvPr id="7" name="Marcador de contenido 6" descr="Diagrama&#10;&#10;Descripción generada automáticamente">
            <a:extLst>
              <a:ext uri="{FF2B5EF4-FFF2-40B4-BE49-F238E27FC236}">
                <a16:creationId xmlns:a16="http://schemas.microsoft.com/office/drawing/2014/main" id="{852440D2-E955-8DD7-72AA-BD26C65E4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24" y="1536376"/>
            <a:ext cx="8092151" cy="5184680"/>
          </a:xfrm>
        </p:spPr>
      </p:pic>
    </p:spTree>
    <p:extLst>
      <p:ext uri="{BB962C8B-B14F-4D97-AF65-F5344CB8AC3E}">
        <p14:creationId xmlns:p14="http://schemas.microsoft.com/office/powerpoint/2010/main" val="2139715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2B512C-74D4-2D5C-BFE8-85B1F219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Qué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strike="sngStrike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pueden</a:t>
            </a:r>
            <a:r>
              <a:rPr lang="en-US" sz="4600" strike="sngStrik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strike="sngStrike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hacer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hacen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las redes </a:t>
            </a:r>
            <a:r>
              <a:rPr lang="en-US" sz="4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B3D4BB-6F36-10D9-4C70-FEDF4F326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Generación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sintética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Marcador de contenido 7" descr="Un dibujo de una ciudad&#10;&#10;Descripción generada automáticamente con confianza media">
            <a:extLst>
              <a:ext uri="{FF2B5EF4-FFF2-40B4-BE49-F238E27FC236}">
                <a16:creationId xmlns:a16="http://schemas.microsoft.com/office/drawing/2014/main" id="{14291383-BE42-E804-0127-9D6D076678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46" y="1452805"/>
            <a:ext cx="7093918" cy="4043533"/>
          </a:xfrm>
        </p:spPr>
      </p:pic>
    </p:spTree>
    <p:extLst>
      <p:ext uri="{BB962C8B-B14F-4D97-AF65-F5344CB8AC3E}">
        <p14:creationId xmlns:p14="http://schemas.microsoft.com/office/powerpoint/2010/main" val="22773542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7358B-03A7-F8DA-2D2C-9AA1482AC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4C2447-9187-63DE-428D-1865A6031B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Multitud de métodos</a:t>
            </a:r>
          </a:p>
          <a:p>
            <a:pPr lvl="1"/>
            <a:r>
              <a:rPr lang="es-ES" dirty="0" err="1"/>
              <a:t>GANs</a:t>
            </a:r>
            <a:endParaRPr lang="es-ES" dirty="0"/>
          </a:p>
          <a:p>
            <a:pPr lvl="1"/>
            <a:r>
              <a:rPr lang="es-ES" dirty="0" err="1"/>
              <a:t>Variational</a:t>
            </a:r>
            <a:r>
              <a:rPr lang="es-ES" dirty="0"/>
              <a:t> </a:t>
            </a:r>
            <a:r>
              <a:rPr lang="es-ES" dirty="0" err="1"/>
              <a:t>Autoencoders</a:t>
            </a:r>
            <a:endParaRPr lang="es-ES" dirty="0"/>
          </a:p>
          <a:p>
            <a:pPr lvl="1"/>
            <a:r>
              <a:rPr lang="es-ES" dirty="0"/>
              <a:t>Modelos de difusión</a:t>
            </a:r>
          </a:p>
          <a:p>
            <a:r>
              <a:rPr lang="es-ES" dirty="0"/>
              <a:t>Modelos masivos</a:t>
            </a:r>
          </a:p>
          <a:p>
            <a:pPr lvl="1"/>
            <a:r>
              <a:rPr lang="es-ES" dirty="0"/>
              <a:t>Grandes volúmenes de datos</a:t>
            </a:r>
          </a:p>
          <a:p>
            <a:pPr lvl="1"/>
            <a:r>
              <a:rPr lang="es-ES" dirty="0"/>
              <a:t>¿Qué datos?</a:t>
            </a:r>
          </a:p>
          <a:p>
            <a:endParaRPr lang="es-ES" dirty="0"/>
          </a:p>
          <a:p>
            <a:pPr lvl="1"/>
            <a:endParaRPr lang="es-ES" dirty="0"/>
          </a:p>
        </p:txBody>
      </p:sp>
      <p:pic>
        <p:nvPicPr>
          <p:cNvPr id="6" name="Marcador de contenido 5" descr="Imagen que contiene foto, diferente, pequeño, colorido&#10;&#10;Descripción generada automáticamente">
            <a:extLst>
              <a:ext uri="{FF2B5EF4-FFF2-40B4-BE49-F238E27FC236}">
                <a16:creationId xmlns:a16="http://schemas.microsoft.com/office/drawing/2014/main" id="{A3CD5DD3-79F2-846E-5BEE-CCD8EDDAD3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640" y="1690688"/>
            <a:ext cx="6462998" cy="4682120"/>
          </a:xfrm>
        </p:spPr>
      </p:pic>
    </p:spTree>
    <p:extLst>
      <p:ext uri="{BB962C8B-B14F-4D97-AF65-F5344CB8AC3E}">
        <p14:creationId xmlns:p14="http://schemas.microsoft.com/office/powerpoint/2010/main" val="30360879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7358B-03A7-F8DA-2D2C-9AA1482AC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4C2447-9187-63DE-428D-1865A6031B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Distintas funcionalidades</a:t>
            </a:r>
          </a:p>
          <a:p>
            <a:pPr lvl="1"/>
            <a:r>
              <a:rPr lang="es-ES" dirty="0"/>
              <a:t>Texto a imagen</a:t>
            </a:r>
          </a:p>
          <a:p>
            <a:pPr lvl="1"/>
            <a:endParaRPr lang="es-ES" dirty="0"/>
          </a:p>
        </p:txBody>
      </p:sp>
      <p:pic>
        <p:nvPicPr>
          <p:cNvPr id="6" name="Marcador de contenido 5" descr="Diagrama&#10;&#10;Descripción generada automáticamente">
            <a:extLst>
              <a:ext uri="{FF2B5EF4-FFF2-40B4-BE49-F238E27FC236}">
                <a16:creationId xmlns:a16="http://schemas.microsoft.com/office/drawing/2014/main" id="{5F350722-32F0-BFB2-284D-554A91F46C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020" y="1937592"/>
            <a:ext cx="6796500" cy="3823031"/>
          </a:xfrm>
        </p:spPr>
      </p:pic>
    </p:spTree>
    <p:extLst>
      <p:ext uri="{BB962C8B-B14F-4D97-AF65-F5344CB8AC3E}">
        <p14:creationId xmlns:p14="http://schemas.microsoft.com/office/powerpoint/2010/main" val="9022332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7358B-03A7-F8DA-2D2C-9AA1482AC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4C2447-9187-63DE-428D-1865A6031B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Distintas funcionalidades</a:t>
            </a:r>
          </a:p>
          <a:p>
            <a:pPr lvl="1"/>
            <a:r>
              <a:rPr lang="es-ES" dirty="0"/>
              <a:t>Texto a imagen</a:t>
            </a:r>
          </a:p>
          <a:p>
            <a:pPr lvl="1"/>
            <a:r>
              <a:rPr lang="es-ES" dirty="0"/>
              <a:t>Imagen a imagen</a:t>
            </a:r>
          </a:p>
          <a:p>
            <a:pPr marL="457200" lvl="1" indent="0">
              <a:buNone/>
            </a:pPr>
            <a:endParaRPr lang="es-ES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77EC4FE-7276-1CA5-44A5-4E3D5FFE2D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E2A675-EAF0-94DD-4067-DB9C71E7F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551" y="1366508"/>
            <a:ext cx="2700758" cy="26086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A62F7F-7EAC-9D2F-F2F8-1198E42E3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940" y="2603184"/>
            <a:ext cx="2700758" cy="251623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87D84D-0E9E-15B5-EB99-7782E05CB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551" y="4072393"/>
            <a:ext cx="2700759" cy="248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705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7358B-03A7-F8DA-2D2C-9AA1482AC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4C2447-9187-63DE-428D-1865A6031B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Distintas funcionalidades</a:t>
            </a:r>
          </a:p>
          <a:p>
            <a:pPr lvl="1"/>
            <a:r>
              <a:rPr lang="es-ES" dirty="0"/>
              <a:t>Texto a imagen</a:t>
            </a:r>
          </a:p>
          <a:p>
            <a:pPr lvl="1"/>
            <a:r>
              <a:rPr lang="es-ES" dirty="0"/>
              <a:t>Imagen a imagen</a:t>
            </a:r>
          </a:p>
          <a:p>
            <a:pPr lvl="1"/>
            <a:r>
              <a:rPr lang="es-ES" dirty="0"/>
              <a:t>“</a:t>
            </a:r>
            <a:r>
              <a:rPr lang="es-ES" dirty="0" err="1"/>
              <a:t>Inpaintings</a:t>
            </a:r>
            <a:r>
              <a:rPr lang="es-ES" dirty="0"/>
              <a:t>”</a:t>
            </a:r>
          </a:p>
          <a:p>
            <a:pPr lvl="1"/>
            <a:endParaRPr lang="es-ES" dirty="0"/>
          </a:p>
        </p:txBody>
      </p:sp>
      <p:pic>
        <p:nvPicPr>
          <p:cNvPr id="6" name="Marcador de contenido 5" descr="Ardilla con la boca abierta&#10;&#10;Descripción generada automáticamente">
            <a:extLst>
              <a:ext uri="{FF2B5EF4-FFF2-40B4-BE49-F238E27FC236}">
                <a16:creationId xmlns:a16="http://schemas.microsoft.com/office/drawing/2014/main" id="{7FFA820D-C7D3-7589-7EA5-48F1A26B3C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36" y="2220685"/>
            <a:ext cx="6115768" cy="3429287"/>
          </a:xfrm>
        </p:spPr>
      </p:pic>
    </p:spTree>
    <p:extLst>
      <p:ext uri="{BB962C8B-B14F-4D97-AF65-F5344CB8AC3E}">
        <p14:creationId xmlns:p14="http://schemas.microsoft.com/office/powerpoint/2010/main" val="28294245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7358B-03A7-F8DA-2D2C-9AA1482AC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¿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Qué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hacen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las redes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neuronales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?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4C2447-9187-63DE-428D-1865A6031B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Distintas funcionalidades</a:t>
            </a:r>
          </a:p>
          <a:p>
            <a:pPr lvl="1"/>
            <a:r>
              <a:rPr lang="es-ES" dirty="0"/>
              <a:t>Texto a imagen</a:t>
            </a:r>
          </a:p>
          <a:p>
            <a:pPr lvl="1"/>
            <a:r>
              <a:rPr lang="es-ES" dirty="0"/>
              <a:t>Imagen a imagen</a:t>
            </a:r>
          </a:p>
          <a:p>
            <a:pPr lvl="1"/>
            <a:r>
              <a:rPr lang="es-ES" dirty="0"/>
              <a:t>“</a:t>
            </a:r>
            <a:r>
              <a:rPr lang="es-ES" dirty="0" err="1"/>
              <a:t>Inpaintings</a:t>
            </a:r>
            <a:r>
              <a:rPr lang="es-ES" dirty="0"/>
              <a:t>”</a:t>
            </a:r>
          </a:p>
          <a:p>
            <a:r>
              <a:rPr lang="es-ES" dirty="0"/>
              <a:t>Herramientas online</a:t>
            </a:r>
            <a:endParaRPr lang="es-ES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s-E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https://stablediffusionweb.com/</a:t>
            </a:r>
            <a:endParaRPr lang="es-ES" dirty="0"/>
          </a:p>
          <a:p>
            <a:pPr lvl="1"/>
            <a:r>
              <a:rPr lang="es-ES" dirty="0">
                <a:hlinkClick r:id="rId4"/>
              </a:rPr>
              <a:t>https://replicate.com/stability-ai/stable-diffusion</a:t>
            </a:r>
            <a:r>
              <a:rPr lang="es-ES" dirty="0"/>
              <a:t>  </a:t>
            </a:r>
          </a:p>
          <a:p>
            <a:pPr lvl="1"/>
            <a:endParaRPr lang="es-ES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44AAF074-6ACC-1004-5517-BAA7215C50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45930" y="1439157"/>
            <a:ext cx="4841520" cy="530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565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8E055B-1146-18C7-78B9-52028065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 err="1">
                <a:latin typeface="+mj-lt"/>
                <a:ea typeface="+mj-ea"/>
                <a:cs typeface="+mj-cs"/>
              </a:rPr>
              <a:t>Algunas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cuestiones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importantes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6EAF35-C7CB-A376-5031-FEEA10B87E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Sesgos en los datos</a:t>
            </a:r>
          </a:p>
          <a:p>
            <a:pPr lvl="1"/>
            <a:r>
              <a:rPr lang="es-ES" dirty="0"/>
              <a:t>Aprenden lo que ven</a:t>
            </a:r>
          </a:p>
          <a:p>
            <a:pPr lvl="1"/>
            <a:r>
              <a:rPr lang="es-ES" dirty="0"/>
              <a:t>Difíciles de encontrar</a:t>
            </a:r>
          </a:p>
          <a:p>
            <a:pPr lvl="1"/>
            <a:r>
              <a:rPr lang="es-ES" dirty="0"/>
              <a:t>Difíciles de evitar</a:t>
            </a:r>
          </a:p>
        </p:txBody>
      </p:sp>
      <p:pic>
        <p:nvPicPr>
          <p:cNvPr id="6" name="Marcador de contenido 5" descr="Calendario&#10;&#10;Descripción generada automáticamente">
            <a:extLst>
              <a:ext uri="{FF2B5EF4-FFF2-40B4-BE49-F238E27FC236}">
                <a16:creationId xmlns:a16="http://schemas.microsoft.com/office/drawing/2014/main" id="{009331ED-DBB4-B498-0F2D-8AF28611E1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94" y="1497191"/>
            <a:ext cx="5103843" cy="5088832"/>
          </a:xfrm>
        </p:spPr>
      </p:pic>
    </p:spTree>
    <p:extLst>
      <p:ext uri="{BB962C8B-B14F-4D97-AF65-F5344CB8AC3E}">
        <p14:creationId xmlns:p14="http://schemas.microsoft.com/office/powerpoint/2010/main" val="22237088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8E055B-1146-18C7-78B9-52028065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 err="1">
                <a:latin typeface="+mj-lt"/>
                <a:ea typeface="+mj-ea"/>
                <a:cs typeface="+mj-cs"/>
              </a:rPr>
              <a:t>Algunas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cuestiones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importantes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6EAF35-C7CB-A376-5031-FEEA10B87E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Sesgos en los datos</a:t>
            </a:r>
          </a:p>
          <a:p>
            <a:r>
              <a:rPr lang="es-ES" dirty="0"/>
              <a:t>Legitimidad de uso de los datos</a:t>
            </a:r>
          </a:p>
          <a:p>
            <a:pPr lvl="1"/>
            <a:r>
              <a:rPr lang="es-ES" dirty="0"/>
              <a:t>Fuentes desconocidas</a:t>
            </a:r>
          </a:p>
          <a:p>
            <a:pPr lvl="1"/>
            <a:r>
              <a:rPr lang="es-ES" dirty="0"/>
              <a:t>Permiso de los autores</a:t>
            </a:r>
          </a:p>
          <a:p>
            <a:pPr lvl="1"/>
            <a:r>
              <a:rPr lang="es-ES" dirty="0"/>
              <a:t>Propiedad de los resultados</a:t>
            </a:r>
          </a:p>
        </p:txBody>
      </p:sp>
      <p:pic>
        <p:nvPicPr>
          <p:cNvPr id="6" name="Marcador de contenido 5" descr="Calendario&#10;&#10;Descripción generada automáticamente">
            <a:extLst>
              <a:ext uri="{FF2B5EF4-FFF2-40B4-BE49-F238E27FC236}">
                <a16:creationId xmlns:a16="http://schemas.microsoft.com/office/drawing/2014/main" id="{009331ED-DBB4-B498-0F2D-8AF28611E1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94" y="1497191"/>
            <a:ext cx="5103843" cy="5088832"/>
          </a:xfrm>
        </p:spPr>
      </p:pic>
    </p:spTree>
    <p:extLst>
      <p:ext uri="{BB962C8B-B14F-4D97-AF65-F5344CB8AC3E}">
        <p14:creationId xmlns:p14="http://schemas.microsoft.com/office/powerpoint/2010/main" val="2059637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178C93-6D91-72CC-8625-1B7E7B1F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596" y="489508"/>
            <a:ext cx="7995801" cy="16675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¿Por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qué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se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llaman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redes </a:t>
            </a:r>
            <a:r>
              <a:rPr lang="en-US" sz="4000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Marcador de contenido 4" descr="Diagrama&#10;&#10;Descripción generada automáticamente">
            <a:extLst>
              <a:ext uri="{FF2B5EF4-FFF2-40B4-BE49-F238E27FC236}">
                <a16:creationId xmlns:a16="http://schemas.microsoft.com/office/drawing/2014/main" id="{CE50FF48-F6BD-86D8-3910-C482A2802F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4" y="2646585"/>
            <a:ext cx="4969597" cy="2149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contenido 3">
                <a:extLst>
                  <a:ext uri="{FF2B5EF4-FFF2-40B4-BE49-F238E27FC236}">
                    <a16:creationId xmlns:a16="http://schemas.microsoft.com/office/drawing/2014/main" id="{FDE7F319-5AC8-906E-0537-9CB4D4AC3ED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596502" y="2405894"/>
                <a:ext cx="5754896" cy="3197464"/>
              </a:xfrm>
            </p:spPr>
            <p:txBody>
              <a:bodyPr vert="horz" lIns="91440" tIns="45720" rIns="91440" bIns="45720" rtlCol="0" anchor="t">
                <a:normAutofit fontScale="92500" lnSpcReduction="10000"/>
              </a:bodyPr>
              <a:lstStyle/>
              <a:p>
                <a:r>
                  <a:rPr lang="en-US" sz="2000" dirty="0"/>
                  <a:t>Santiago Ramón y </a:t>
                </a:r>
                <a:r>
                  <a:rPr lang="en-US" sz="2000" dirty="0" err="1"/>
                  <a:t>Cajal</a:t>
                </a:r>
                <a:r>
                  <a:rPr lang="en-US" sz="2000" dirty="0"/>
                  <a:t> (1888) </a:t>
                </a:r>
                <a:r>
                  <a:rPr lang="en-US" sz="2000" dirty="0" err="1"/>
                  <a:t>descubre</a:t>
                </a:r>
                <a:r>
                  <a:rPr lang="en-US" sz="2000" dirty="0"/>
                  <a:t> la </a:t>
                </a:r>
                <a:r>
                  <a:rPr lang="en-US" sz="2000" dirty="0" err="1"/>
                  <a:t>neurona</a:t>
                </a:r>
                <a:endParaRPr lang="en-US" sz="2000" dirty="0"/>
              </a:p>
              <a:p>
                <a:r>
                  <a:rPr lang="en-US" sz="2000" dirty="0" err="1"/>
                  <a:t>Funcionamiento</a:t>
                </a:r>
                <a:r>
                  <a:rPr lang="en-US" sz="2000" dirty="0"/>
                  <a:t>: </a:t>
                </a:r>
              </a:p>
              <a:p>
                <a:pPr lvl="1"/>
                <a:r>
                  <a:rPr lang="en-US" sz="1600" dirty="0" err="1"/>
                  <a:t>Reciben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procesan</a:t>
                </a:r>
                <a:r>
                  <a:rPr lang="en-US" sz="1600" dirty="0"/>
                  <a:t> y </a:t>
                </a:r>
                <a:r>
                  <a:rPr lang="en-US" sz="1600" dirty="0" err="1"/>
                  <a:t>distribuyen</a:t>
                </a:r>
                <a:r>
                  <a:rPr lang="en-US" sz="1600" dirty="0"/>
                  <a:t> </a:t>
                </a:r>
                <a:r>
                  <a:rPr lang="en-US" sz="1600" dirty="0" err="1"/>
                  <a:t>información</a:t>
                </a:r>
                <a:endParaRPr lang="en-US" sz="1600" dirty="0"/>
              </a:p>
              <a:p>
                <a:r>
                  <a:rPr lang="en-US" sz="2000" dirty="0" err="1"/>
                  <a:t>Partes</a:t>
                </a:r>
                <a:r>
                  <a:rPr lang="en-US" sz="2000" dirty="0"/>
                  <a:t>:</a:t>
                </a:r>
              </a:p>
              <a:p>
                <a:pPr lvl="1"/>
                <a:r>
                  <a:rPr lang="en-US" sz="2000" dirty="0" err="1"/>
                  <a:t>Dendritas</a:t>
                </a:r>
                <a:r>
                  <a:rPr lang="en-US" sz="2000" dirty="0"/>
                  <a:t>: </a:t>
                </a:r>
                <a:r>
                  <a:rPr lang="en-US" sz="2000" dirty="0" err="1"/>
                  <a:t>Reciben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señales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químicas</a:t>
                </a:r>
                <a:r>
                  <a:rPr lang="en-US" sz="2000" dirty="0"/>
                  <a:t> e </a:t>
                </a:r>
                <a:r>
                  <a:rPr lang="en-US" sz="2000" dirty="0" err="1"/>
                  <a:t>impulsos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eléctricos</a:t>
                </a:r>
                <a:endParaRPr lang="en-US" sz="2000" dirty="0"/>
              </a:p>
              <a:p>
                <a:pPr lvl="1"/>
                <a:r>
                  <a:rPr lang="en-US" sz="2000" dirty="0" err="1"/>
                  <a:t>Núcleo</a:t>
                </a:r>
                <a:r>
                  <a:rPr lang="en-US" sz="2000" dirty="0"/>
                  <a:t>: </a:t>
                </a:r>
                <a:r>
                  <a:rPr lang="en-US" sz="2000" dirty="0" err="1"/>
                  <a:t>Síntesis</a:t>
                </a:r>
                <a:r>
                  <a:rPr lang="en-US" sz="2000" dirty="0"/>
                  <a:t> de </a:t>
                </a:r>
                <a:r>
                  <a:rPr lang="en-US" sz="2000" dirty="0" err="1"/>
                  <a:t>proteínas</a:t>
                </a:r>
                <a:endParaRPr lang="en-US" sz="2000" dirty="0"/>
              </a:p>
              <a:p>
                <a:pPr lvl="1"/>
                <a:r>
                  <a:rPr lang="en-US" sz="2000" dirty="0" err="1"/>
                  <a:t>Axón</a:t>
                </a:r>
                <a:r>
                  <a:rPr lang="en-US" sz="2000" dirty="0"/>
                  <a:t>: </a:t>
                </a:r>
                <a:r>
                  <a:rPr lang="en-US" sz="2000" dirty="0" err="1"/>
                  <a:t>Envía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una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respuesta</a:t>
                </a:r>
                <a:r>
                  <a:rPr lang="en-US" sz="2000" dirty="0"/>
                  <a:t> a </a:t>
                </a:r>
                <a:r>
                  <a:rPr lang="en-US" sz="2000" dirty="0" err="1"/>
                  <a:t>otras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neuronas</a:t>
                </a:r>
                <a:r>
                  <a:rPr lang="en-US" sz="2000" dirty="0"/>
                  <a:t> (</a:t>
                </a:r>
                <a:r>
                  <a:rPr lang="en-US" sz="2000" dirty="0" err="1"/>
                  <a:t>sinapsis</a:t>
                </a:r>
                <a:r>
                  <a:rPr lang="en-US" sz="2000" dirty="0"/>
                  <a:t>)</a:t>
                </a:r>
              </a:p>
              <a:p>
                <a:r>
                  <a:rPr lang="en-US" sz="2000" dirty="0" err="1"/>
                  <a:t>Cerebro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humano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8,6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neuronas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Marcador de contenido 3">
                <a:extLst>
                  <a:ext uri="{FF2B5EF4-FFF2-40B4-BE49-F238E27FC236}">
                    <a16:creationId xmlns:a16="http://schemas.microsoft.com/office/drawing/2014/main" id="{FDE7F319-5AC8-906E-0537-9CB4D4AC3E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596502" y="2405894"/>
                <a:ext cx="5754896" cy="3197464"/>
              </a:xfrm>
              <a:blipFill>
                <a:blip r:embed="rId4"/>
                <a:stretch>
                  <a:fillRect l="-742" t="-248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111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8E055B-1146-18C7-78B9-52028065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 err="1">
                <a:latin typeface="+mj-lt"/>
                <a:ea typeface="+mj-ea"/>
                <a:cs typeface="+mj-cs"/>
              </a:rPr>
              <a:t>Algunas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cuestiones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importantes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6EAF35-C7CB-A376-5031-FEEA10B87E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Sesgos en los datos</a:t>
            </a:r>
          </a:p>
          <a:p>
            <a:r>
              <a:rPr lang="es-ES" dirty="0"/>
              <a:t>Legitimidad de uso de los datos</a:t>
            </a:r>
          </a:p>
          <a:p>
            <a:r>
              <a:rPr lang="es-ES" dirty="0"/>
              <a:t>Cajas negras</a:t>
            </a:r>
          </a:p>
          <a:p>
            <a:pPr lvl="1"/>
            <a:r>
              <a:rPr lang="es-ES" dirty="0"/>
              <a:t>Millones de parámetros</a:t>
            </a:r>
          </a:p>
          <a:p>
            <a:pPr lvl="1"/>
            <a:r>
              <a:rPr lang="es-ES" dirty="0"/>
              <a:t>Funcionamiento poco interpretable</a:t>
            </a:r>
          </a:p>
          <a:p>
            <a:pPr lvl="1"/>
            <a:r>
              <a:rPr lang="es-ES" dirty="0" err="1"/>
              <a:t>Explainable</a:t>
            </a:r>
            <a:r>
              <a:rPr lang="es-ES" dirty="0"/>
              <a:t> AI</a:t>
            </a:r>
          </a:p>
        </p:txBody>
      </p:sp>
      <p:pic>
        <p:nvPicPr>
          <p:cNvPr id="6" name="Marcador de contenido 5" descr="Calendario&#10;&#10;Descripción generada automáticamente">
            <a:extLst>
              <a:ext uri="{FF2B5EF4-FFF2-40B4-BE49-F238E27FC236}">
                <a16:creationId xmlns:a16="http://schemas.microsoft.com/office/drawing/2014/main" id="{009331ED-DBB4-B498-0F2D-8AF28611E1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94" y="1497191"/>
            <a:ext cx="5103843" cy="5088832"/>
          </a:xfrm>
        </p:spPr>
      </p:pic>
    </p:spTree>
    <p:extLst>
      <p:ext uri="{BB962C8B-B14F-4D97-AF65-F5344CB8AC3E}">
        <p14:creationId xmlns:p14="http://schemas.microsoft.com/office/powerpoint/2010/main" val="21488324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8ACAC9-FA18-34D5-C0B1-D265EC55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¿Preguntas?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5CCA7357-E854-99C1-4D84-A73564CF5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200"/>
          </a:p>
        </p:txBody>
      </p:sp>
      <p:pic>
        <p:nvPicPr>
          <p:cNvPr id="6" name="Marcador de contenido 5" descr="Imagen que contiene interior, pequeño, computadora, tabla&#10;&#10;Descripción generada automáticamente">
            <a:extLst>
              <a:ext uri="{FF2B5EF4-FFF2-40B4-BE49-F238E27FC236}">
                <a16:creationId xmlns:a16="http://schemas.microsoft.com/office/drawing/2014/main" id="{673C8658-AE90-D3C2-8D74-769F545F5B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7859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178C93-6D91-72CC-8625-1B7E7B1F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596" y="489508"/>
            <a:ext cx="7995801" cy="16675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¿Por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qué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se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llaman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redes </a:t>
            </a:r>
            <a:r>
              <a:rPr lang="en-US" sz="4000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neuronales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E50FF48-F6BD-86D8-3910-C482A2802F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682" y="2794058"/>
            <a:ext cx="3984170" cy="1906866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DE7F319-5AC8-906E-0537-9CB4D4AC3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6502" y="2405894"/>
            <a:ext cx="5754896" cy="31974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/>
              <a:t>Neurona</a:t>
            </a:r>
            <a:r>
              <a:rPr lang="en-US" sz="2000" dirty="0"/>
              <a:t> de McCulloch-Pitts: </a:t>
            </a:r>
            <a:r>
              <a:rPr lang="en-US" sz="2000" dirty="0" err="1"/>
              <a:t>Perceptrón</a:t>
            </a:r>
            <a:endParaRPr lang="en-US" sz="2000" dirty="0"/>
          </a:p>
          <a:p>
            <a:r>
              <a:rPr lang="en-US" sz="2000" dirty="0" err="1"/>
              <a:t>Funcionamiento</a:t>
            </a:r>
            <a:r>
              <a:rPr lang="en-US" sz="2000" dirty="0"/>
              <a:t>: </a:t>
            </a:r>
          </a:p>
          <a:p>
            <a:pPr lvl="1"/>
            <a:r>
              <a:rPr lang="en-US" sz="1600" dirty="0" err="1"/>
              <a:t>Recibe</a:t>
            </a:r>
            <a:r>
              <a:rPr lang="en-US" sz="1600" dirty="0"/>
              <a:t> </a:t>
            </a:r>
            <a:r>
              <a:rPr lang="en-US" sz="1600" dirty="0" err="1"/>
              <a:t>valores</a:t>
            </a:r>
            <a:r>
              <a:rPr lang="en-US" sz="1600" dirty="0"/>
              <a:t>,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procesa</a:t>
            </a:r>
            <a:r>
              <a:rPr lang="en-US" sz="1600" dirty="0"/>
              <a:t> y </a:t>
            </a:r>
            <a:r>
              <a:rPr lang="en-US" sz="1600" dirty="0" err="1"/>
              <a:t>distribuye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salida</a:t>
            </a:r>
            <a:endParaRPr lang="en-US" sz="1600" dirty="0"/>
          </a:p>
          <a:p>
            <a:r>
              <a:rPr lang="en-US" sz="2000" dirty="0" err="1"/>
              <a:t>Partes</a:t>
            </a:r>
            <a:r>
              <a:rPr lang="en-US" sz="2000" dirty="0"/>
              <a:t>:</a:t>
            </a:r>
          </a:p>
          <a:p>
            <a:pPr lvl="1"/>
            <a:r>
              <a:rPr lang="en-US" sz="2000" dirty="0"/>
              <a:t>Entradas: </a:t>
            </a:r>
            <a:r>
              <a:rPr lang="en-US" sz="2000" dirty="0" err="1"/>
              <a:t>Valores</a:t>
            </a:r>
            <a:r>
              <a:rPr lang="en-US" sz="2000" dirty="0"/>
              <a:t> </a:t>
            </a:r>
            <a:r>
              <a:rPr lang="en-US" sz="2000" dirty="0" err="1"/>
              <a:t>numéricos</a:t>
            </a:r>
            <a:endParaRPr lang="en-US" sz="2000" dirty="0"/>
          </a:p>
          <a:p>
            <a:pPr lvl="1"/>
            <a:r>
              <a:rPr lang="en-US" sz="2000" dirty="0" err="1"/>
              <a:t>Núcleo</a:t>
            </a:r>
            <a:r>
              <a:rPr lang="en-US" sz="2000" dirty="0"/>
              <a:t>: </a:t>
            </a:r>
            <a:r>
              <a:rPr lang="en-US" sz="2000" dirty="0" err="1"/>
              <a:t>Realiza</a:t>
            </a:r>
            <a:r>
              <a:rPr lang="en-US" sz="2000" dirty="0"/>
              <a:t> un </a:t>
            </a:r>
            <a:r>
              <a:rPr lang="en-US" sz="2000" dirty="0" err="1"/>
              <a:t>cálculo</a:t>
            </a:r>
            <a:r>
              <a:rPr lang="en-US" sz="2000" dirty="0"/>
              <a:t> con las entradas</a:t>
            </a:r>
          </a:p>
          <a:p>
            <a:pPr lvl="1"/>
            <a:r>
              <a:rPr lang="en-US" sz="2000" dirty="0"/>
              <a:t>Salida: Se </a:t>
            </a:r>
            <a:r>
              <a:rPr lang="en-US" sz="2000" dirty="0" err="1"/>
              <a:t>envía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entrada a </a:t>
            </a:r>
            <a:r>
              <a:rPr lang="en-US" sz="2000" dirty="0" err="1"/>
              <a:t>otros</a:t>
            </a:r>
            <a:r>
              <a:rPr lang="en-US" sz="2000" dirty="0"/>
              <a:t> </a:t>
            </a:r>
            <a:r>
              <a:rPr lang="en-US" sz="2000" dirty="0" err="1"/>
              <a:t>perceptrones</a:t>
            </a: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55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3399</Words>
  <Application>Microsoft Office PowerPoint</Application>
  <PresentationFormat>Panorámica</PresentationFormat>
  <Paragraphs>651</Paragraphs>
  <Slides>81</Slides>
  <Notes>73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81</vt:i4>
      </vt:variant>
    </vt:vector>
  </HeadingPairs>
  <TitlesOfParts>
    <vt:vector size="86" baseType="lpstr">
      <vt:lpstr>Arial</vt:lpstr>
      <vt:lpstr>Calibri</vt:lpstr>
      <vt:lpstr>Calibri Light</vt:lpstr>
      <vt:lpstr>Cambria Math</vt:lpstr>
      <vt:lpstr>Tema de Office</vt:lpstr>
      <vt:lpstr>Redes neuronales: ¿Qué son y qué (no) pueden hacer?</vt:lpstr>
      <vt:lpstr>¿Qué es la Inteligencia Artificial?</vt:lpstr>
      <vt:lpstr>Tipos de aprendizaje</vt:lpstr>
      <vt:lpstr>Tipos de aprendizaje</vt:lpstr>
      <vt:lpstr>Tipos de aprendizaje</vt:lpstr>
      <vt:lpstr>Tipos de aprendizaje</vt:lpstr>
      <vt:lpstr>Redes neuronales</vt:lpstr>
      <vt:lpstr>¿Por qué se llaman redes neuronales?</vt:lpstr>
      <vt:lpstr>¿Por qué se llaman redes neuronales?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¿Por qué se llaman redes neuronales?</vt:lpstr>
      <vt:lpstr>Otras redes neuronales: Redes neuronales convolucionales (CNN)</vt:lpstr>
      <vt:lpstr>Otras redes neuronales: Redes neuronales convolucionales (CNN)</vt:lpstr>
      <vt:lpstr>Otras redes neuronales: Redes neuronales convolucionales (CNN)</vt:lpstr>
      <vt:lpstr>Otras redes neuronales: Redes neuronales convolucionales (CNN)</vt:lpstr>
      <vt:lpstr>Otras redes neuronales: Redes neuronales convolucionales (CNN)</vt:lpstr>
      <vt:lpstr>Redes Neuronales Convolucionales (CNN)</vt:lpstr>
      <vt:lpstr>Redes Neuronales Convolucionales (CNN)</vt:lpstr>
      <vt:lpstr>Redes Neuronales Convolucionales (CNN)</vt:lpstr>
      <vt:lpstr>Redes Neuronales Convolucionales (CNN)</vt:lpstr>
      <vt:lpstr>Clasificación mediante CNNs</vt:lpstr>
      <vt:lpstr>Otras redes neuronales: Redes recurrentes</vt:lpstr>
      <vt:lpstr>Otras redes neuronales: Redes recurrentes</vt:lpstr>
      <vt:lpstr>Presentación de PowerPoint</vt:lpstr>
      <vt:lpstr>Otras redes neuronales: Redes recurrentes</vt:lpstr>
      <vt:lpstr>Otras redes neuronales: Generative Adversarial Networks (GANs)</vt:lpstr>
      <vt:lpstr>Otras redes neuronales: Generative Adversarial Networks (GANs)</vt:lpstr>
      <vt:lpstr>Otras redes neuronales: Generative Adversarial Networks (GANs)</vt:lpstr>
      <vt:lpstr>Otras redes neuronales: Transformers</vt:lpstr>
      <vt:lpstr>Otras redes neuronales: Transformers</vt:lpstr>
      <vt:lpstr>Otras redes neuronales: Transformers</vt:lpstr>
      <vt:lpstr>Otras redes neuronales:</vt:lpstr>
      <vt:lpstr>¿Qué pueden hacer las redes neuronales?</vt:lpstr>
      <vt:lpstr>¿Qué pueden hacer hacen las redes neuronales?</vt:lpstr>
      <vt:lpstr>¿Qué hacen las redes neuronales?</vt:lpstr>
      <vt:lpstr>¿Qué hacen las redes neuronales?</vt:lpstr>
      <vt:lpstr>¿Qué hacen las redes neuronales?</vt:lpstr>
      <vt:lpstr>¿Qué hacen las redes neuronales?</vt:lpstr>
      <vt:lpstr>¿Qué hacen las redes neuronales?</vt:lpstr>
      <vt:lpstr>¿Qué pueden hacer hacen las redes neuronales?</vt:lpstr>
      <vt:lpstr>¿Qué hacen las redes neuronales?</vt:lpstr>
      <vt:lpstr>¿Qué hacen las redes neuronales?</vt:lpstr>
      <vt:lpstr>¿Qué hacen las redes neuronales?</vt:lpstr>
      <vt:lpstr>¿Qué hacen las redes neuronales?</vt:lpstr>
      <vt:lpstr>¿Qué hacen las redes neuronales?</vt:lpstr>
      <vt:lpstr>¿Qué hacen las redes neuronales?</vt:lpstr>
      <vt:lpstr>¿Qué hacen las redes neuronales?</vt:lpstr>
      <vt:lpstr>¿Qué hacen las redes neuronales?</vt:lpstr>
      <vt:lpstr>¿Qué hacen las redes neuronales?</vt:lpstr>
      <vt:lpstr>¿Qué hacen las redes neuronales?</vt:lpstr>
      <vt:lpstr>AlphaFold 1</vt:lpstr>
      <vt:lpstr>¿Qué hacen las redes neuronales?</vt:lpstr>
      <vt:lpstr>¿Qué hacen las redes neuronales?</vt:lpstr>
      <vt:lpstr>AlphaFold 2</vt:lpstr>
      <vt:lpstr>¿Qué pueden hacer hacen las redes neuronales?</vt:lpstr>
      <vt:lpstr>¿Qué hacen las redes neuronales?</vt:lpstr>
      <vt:lpstr>¿Qué hacen las redes neuronales?</vt:lpstr>
      <vt:lpstr>¿Qué hacen las redes neuronales?</vt:lpstr>
      <vt:lpstr>¿Qué hacen las redes neuronales?</vt:lpstr>
      <vt:lpstr>¿Qué hacen las redes neuronales?</vt:lpstr>
      <vt:lpstr>Algunas cuestiones importantes</vt:lpstr>
      <vt:lpstr>Algunas cuestiones importantes</vt:lpstr>
      <vt:lpstr>Algunas cuestiones importantes</vt:lpstr>
      <vt:lpstr>¿Preguntas?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Redes neuronales: ¿Qué son y qué (no) pueden hacer?</dc:title>
  <dc:creator>Iosu Rodríguez Martínez</dc:creator>
  <cp:lastModifiedBy>Iosu Rodríguez Martínez</cp:lastModifiedBy>
  <cp:revision>11</cp:revision>
  <dcterms:created xsi:type="dcterms:W3CDTF">2023-01-30T14:54:54Z</dcterms:created>
  <dcterms:modified xsi:type="dcterms:W3CDTF">2023-02-03T08:49:20Z</dcterms:modified>
</cp:coreProperties>
</file>